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0"/>
  </p:notesMasterIdLst>
  <p:sldIdLst>
    <p:sldId id="256" r:id="rId3"/>
    <p:sldId id="257" r:id="rId4"/>
    <p:sldId id="258" r:id="rId5"/>
    <p:sldId id="259" r:id="rId6"/>
    <p:sldId id="261" r:id="rId7"/>
    <p:sldId id="262" r:id="rId8"/>
    <p:sldId id="260" r:id="rId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94660"/>
  </p:normalViewPr>
  <p:slideViewPr>
    <p:cSldViewPr snapToGrid="0">
      <p:cViewPr varScale="1">
        <p:scale>
          <a:sx n="87" d="100"/>
          <a:sy n="87" d="100"/>
        </p:scale>
        <p:origin x="90" y="10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151413"/>
              </a:solidFill>
              <a:effectLst/>
            </c:spPr>
            <c:extLst>
              <c:ext xmlns:c16="http://schemas.microsoft.com/office/drawing/2014/chart" uri="{C3380CC4-5D6E-409C-BE32-E72D297353CC}">
                <c16:uniqueId val="{00000001-BA8E-44D4-98A4-81C6C9BCAB0D}"/>
              </c:ext>
            </c:extLst>
          </c:dPt>
          <c:dPt>
            <c:idx val="1"/>
            <c:bubble3D val="0"/>
            <c:spPr>
              <a:solidFill>
                <a:srgbClr val="D6D6D6"/>
              </a:solidFill>
              <a:effectLst/>
            </c:spPr>
            <c:extLst>
              <c:ext xmlns:c16="http://schemas.microsoft.com/office/drawing/2014/chart" uri="{C3380CC4-5D6E-409C-BE32-E72D297353CC}">
                <c16:uniqueId val="{00000003-BA8E-44D4-98A4-81C6C9BCAB0D}"/>
              </c:ext>
            </c:extLst>
          </c:dPt>
          <c:cat>
            <c:strRef>
              <c:f>Sheet1!$A$2:$A$3</c:f>
              <c:strCache>
                <c:ptCount val="2"/>
                <c:pt idx="0">
                  <c:v>Unverschlüsselter Datenverkehr</c:v>
                </c:pt>
              </c:strCache>
            </c:strRef>
          </c:cat>
          <c:val>
            <c:numRef>
              <c:f>Sheet1!$B$2:$B$3</c:f>
              <c:numCache>
                <c:formatCode>General</c:formatCode>
                <c:ptCount val="2"/>
                <c:pt idx="0">
                  <c:v>0.25</c:v>
                </c:pt>
                <c:pt idx="1">
                  <c:v>0.75</c:v>
                </c:pt>
              </c:numCache>
            </c:numRef>
          </c:val>
          <c:extLst>
            <c:ext xmlns:c16="http://schemas.microsoft.com/office/drawing/2014/chart" uri="{C3380CC4-5D6E-409C-BE32-E72D297353CC}">
              <c16:uniqueId val="{00000004-BA8E-44D4-98A4-81C6C9BCAB0D}"/>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151413"/>
              </a:solidFill>
              <a:effectLst/>
            </c:spPr>
            <c:extLst>
              <c:ext xmlns:c16="http://schemas.microsoft.com/office/drawing/2014/chart" uri="{C3380CC4-5D6E-409C-BE32-E72D297353CC}">
                <c16:uniqueId val="{00000001-08A7-443C-A0F2-DAAF406ED06F}"/>
              </c:ext>
            </c:extLst>
          </c:dPt>
          <c:dPt>
            <c:idx val="1"/>
            <c:bubble3D val="0"/>
            <c:spPr>
              <a:solidFill>
                <a:srgbClr val="D6D6D6"/>
              </a:solidFill>
              <a:effectLst/>
            </c:spPr>
            <c:extLst>
              <c:ext xmlns:c16="http://schemas.microsoft.com/office/drawing/2014/chart" uri="{C3380CC4-5D6E-409C-BE32-E72D297353CC}">
                <c16:uniqueId val="{00000003-08A7-443C-A0F2-DAAF406ED06F}"/>
              </c:ext>
            </c:extLst>
          </c:dPt>
          <c:cat>
            <c:strRef>
              <c:f>Sheet1!$A$2:$A$3</c:f>
              <c:strCache>
                <c:ptCount val="2"/>
                <c:pt idx="0">
                  <c:v>Schwache Authentifizierung</c:v>
                </c:pt>
              </c:strCache>
            </c:strRef>
          </c:cat>
          <c:val>
            <c:numRef>
              <c:f>Sheet1!$B$2:$B$3</c:f>
              <c:numCache>
                <c:formatCode>General</c:formatCode>
                <c:ptCount val="2"/>
                <c:pt idx="0">
                  <c:v>0.35</c:v>
                </c:pt>
                <c:pt idx="1">
                  <c:v>0.65</c:v>
                </c:pt>
              </c:numCache>
            </c:numRef>
          </c:val>
          <c:extLst>
            <c:ext xmlns:c16="http://schemas.microsoft.com/office/drawing/2014/chart" uri="{C3380CC4-5D6E-409C-BE32-E72D297353CC}">
              <c16:uniqueId val="{00000004-08A7-443C-A0F2-DAAF406ED06F}"/>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151413"/>
              </a:solidFill>
              <a:effectLst/>
            </c:spPr>
            <c:extLst>
              <c:ext xmlns:c16="http://schemas.microsoft.com/office/drawing/2014/chart" uri="{C3380CC4-5D6E-409C-BE32-E72D297353CC}">
                <c16:uniqueId val="{00000001-8204-4622-A901-12C4BB0D4635}"/>
              </c:ext>
            </c:extLst>
          </c:dPt>
          <c:dPt>
            <c:idx val="1"/>
            <c:bubble3D val="0"/>
            <c:spPr>
              <a:solidFill>
                <a:srgbClr val="D6D6D6"/>
              </a:solidFill>
              <a:effectLst/>
            </c:spPr>
            <c:extLst>
              <c:ext xmlns:c16="http://schemas.microsoft.com/office/drawing/2014/chart" uri="{C3380CC4-5D6E-409C-BE32-E72D297353CC}">
                <c16:uniqueId val="{00000003-8204-4622-A901-12C4BB0D4635}"/>
              </c:ext>
            </c:extLst>
          </c:dPt>
          <c:cat>
            <c:strRef>
              <c:f>Sheet1!$A$2:$A$3</c:f>
              <c:strCache>
                <c:ptCount val="2"/>
                <c:pt idx="0">
                  <c:v>Unbeaufsichtigte Zugriffsrechte</c:v>
                </c:pt>
              </c:strCache>
            </c:strRef>
          </c:cat>
          <c:val>
            <c:numRef>
              <c:f>Sheet1!$B$2:$B$3</c:f>
              <c:numCache>
                <c:formatCode>General</c:formatCode>
                <c:ptCount val="2"/>
                <c:pt idx="0">
                  <c:v>0.2</c:v>
                </c:pt>
                <c:pt idx="1">
                  <c:v>0.8</c:v>
                </c:pt>
              </c:numCache>
            </c:numRef>
          </c:val>
          <c:extLst>
            <c:ext xmlns:c16="http://schemas.microsoft.com/office/drawing/2014/chart" uri="{C3380CC4-5D6E-409C-BE32-E72D297353CC}">
              <c16:uniqueId val="{00000004-8204-4622-A901-12C4BB0D4635}"/>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doughnutChart>
        <c:varyColors val="1"/>
        <c:ser>
          <c:idx val="0"/>
          <c:order val="0"/>
          <c:tx>
            <c:strRef>
              <c:f>Sheet1!$B$1</c:f>
              <c:strCache>
                <c:ptCount val="1"/>
              </c:strCache>
            </c:strRef>
          </c:tx>
          <c:spPr>
            <a:solidFill>
              <a:schemeClr val="accent1"/>
            </a:solidFill>
            <a:ln w="9525" cap="flat">
              <a:solidFill>
                <a:srgbClr val="F9F9F9"/>
              </a:solidFill>
              <a:prstDash val="solid"/>
              <a:round/>
            </a:ln>
            <a:effectLst/>
          </c:spPr>
          <c:dPt>
            <c:idx val="0"/>
            <c:bubble3D val="0"/>
            <c:spPr>
              <a:solidFill>
                <a:srgbClr val="151413"/>
              </a:solidFill>
              <a:effectLst/>
            </c:spPr>
            <c:extLst>
              <c:ext xmlns:c16="http://schemas.microsoft.com/office/drawing/2014/chart" uri="{C3380CC4-5D6E-409C-BE32-E72D297353CC}">
                <c16:uniqueId val="{00000001-648D-4786-A856-8257CFA8D54E}"/>
              </c:ext>
            </c:extLst>
          </c:dPt>
          <c:dPt>
            <c:idx val="1"/>
            <c:bubble3D val="0"/>
            <c:spPr>
              <a:solidFill>
                <a:srgbClr val="D6D6D6"/>
              </a:solidFill>
              <a:effectLst/>
            </c:spPr>
            <c:extLst>
              <c:ext xmlns:c16="http://schemas.microsoft.com/office/drawing/2014/chart" uri="{C3380CC4-5D6E-409C-BE32-E72D297353CC}">
                <c16:uniqueId val="{00000003-648D-4786-A856-8257CFA8D54E}"/>
              </c:ext>
            </c:extLst>
          </c:dPt>
          <c:cat>
            <c:strRef>
              <c:f>Sheet1!$A$2:$A$3</c:f>
              <c:strCache>
                <c:ptCount val="2"/>
                <c:pt idx="0">
                  <c:v>Fehlende Patch-Management</c:v>
                </c:pt>
              </c:strCache>
            </c:strRef>
          </c:cat>
          <c:val>
            <c:numRef>
              <c:f>Sheet1!$B$2:$B$3</c:f>
              <c:numCache>
                <c:formatCode>General</c:formatCode>
                <c:ptCount val="2"/>
                <c:pt idx="0">
                  <c:v>0.2</c:v>
                </c:pt>
                <c:pt idx="1">
                  <c:v>0.8</c:v>
                </c:pt>
              </c:numCache>
            </c:numRef>
          </c:val>
          <c:extLst>
            <c:ext xmlns:c16="http://schemas.microsoft.com/office/drawing/2014/chart" uri="{C3380CC4-5D6E-409C-BE32-E72D297353CC}">
              <c16:uniqueId val="{00000004-648D-4786-A856-8257CFA8D54E}"/>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DA829A-73BF-475C-84B4-39C658C9D003}" type="datetimeFigureOut">
              <a:rPr lang="de-DE" smtClean="0"/>
              <a:t>04.08.2024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C87D6C-3333-4960-A5D7-F59077DF4A56}" type="slidenum">
              <a:rPr lang="de-DE" smtClean="0"/>
              <a:t>‹Nr.›</a:t>
            </a:fld>
            <a:endParaRPr lang="de-DE"/>
          </a:p>
        </p:txBody>
      </p:sp>
    </p:spTree>
    <p:extLst>
      <p:ext uri="{BB962C8B-B14F-4D97-AF65-F5344CB8AC3E}">
        <p14:creationId xmlns:p14="http://schemas.microsoft.com/office/powerpoint/2010/main" val="1563806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0DDA0A-C289-B6A3-15B6-51E5001BE247}"/>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71581759-6D4B-EF58-57EA-6DD6437C34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3FCA0E35-ACA4-08FD-2946-4D7FBDC29878}"/>
              </a:ext>
            </a:extLst>
          </p:cNvPr>
          <p:cNvSpPr>
            <a:spLocks noGrp="1"/>
          </p:cNvSpPr>
          <p:nvPr>
            <p:ph type="dt" sz="half" idx="10"/>
          </p:nvPr>
        </p:nvSpPr>
        <p:spPr/>
        <p:txBody>
          <a:bodyPr/>
          <a:lstStyle/>
          <a:p>
            <a:fld id="{BCD13B95-EAD0-4064-860A-9647DFD93B49}" type="datetimeFigureOut">
              <a:rPr lang="de-DE" smtClean="0"/>
              <a:t>04.08.2024</a:t>
            </a:fld>
            <a:endParaRPr lang="de-DE"/>
          </a:p>
        </p:txBody>
      </p:sp>
      <p:sp>
        <p:nvSpPr>
          <p:cNvPr id="5" name="Fußzeilenplatzhalter 4">
            <a:extLst>
              <a:ext uri="{FF2B5EF4-FFF2-40B4-BE49-F238E27FC236}">
                <a16:creationId xmlns:a16="http://schemas.microsoft.com/office/drawing/2014/main" id="{28FF47DA-60D7-87CB-BEBB-F47F3FAE7E3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ED967F5-9CEE-53E9-2E61-60F112DF3E2C}"/>
              </a:ext>
            </a:extLst>
          </p:cNvPr>
          <p:cNvSpPr>
            <a:spLocks noGrp="1"/>
          </p:cNvSpPr>
          <p:nvPr>
            <p:ph type="sldNum" sz="quarter" idx="12"/>
          </p:nvPr>
        </p:nvSpPr>
        <p:spPr/>
        <p:txBody>
          <a:bodyPr/>
          <a:lstStyle/>
          <a:p>
            <a:fld id="{14CDF6B8-A0F6-4E11-A7A6-BC03A6DB0267}" type="slidenum">
              <a:rPr lang="de-DE" smtClean="0"/>
              <a:t>‹Nr.›</a:t>
            </a:fld>
            <a:endParaRPr lang="de-DE"/>
          </a:p>
        </p:txBody>
      </p:sp>
    </p:spTree>
    <p:extLst>
      <p:ext uri="{BB962C8B-B14F-4D97-AF65-F5344CB8AC3E}">
        <p14:creationId xmlns:p14="http://schemas.microsoft.com/office/powerpoint/2010/main" val="4159332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3E9006-77D9-67DA-7C2D-2B20A8761DF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A889C75-0E78-25E0-83F0-29A6A90992C5}"/>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BCB5336-99AE-2AB5-1B7E-A246EE21D722}"/>
              </a:ext>
            </a:extLst>
          </p:cNvPr>
          <p:cNvSpPr>
            <a:spLocks noGrp="1"/>
          </p:cNvSpPr>
          <p:nvPr>
            <p:ph type="dt" sz="half" idx="10"/>
          </p:nvPr>
        </p:nvSpPr>
        <p:spPr/>
        <p:txBody>
          <a:bodyPr/>
          <a:lstStyle/>
          <a:p>
            <a:fld id="{BCD13B95-EAD0-4064-860A-9647DFD93B49}" type="datetimeFigureOut">
              <a:rPr lang="de-DE" smtClean="0"/>
              <a:t>04.08.2024</a:t>
            </a:fld>
            <a:endParaRPr lang="de-DE"/>
          </a:p>
        </p:txBody>
      </p:sp>
      <p:sp>
        <p:nvSpPr>
          <p:cNvPr id="5" name="Fußzeilenplatzhalter 4">
            <a:extLst>
              <a:ext uri="{FF2B5EF4-FFF2-40B4-BE49-F238E27FC236}">
                <a16:creationId xmlns:a16="http://schemas.microsoft.com/office/drawing/2014/main" id="{5B5D2B35-AA6E-1908-CF20-03D8B6CBB89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E632179-2643-C7A9-E23D-718A0E9E9EC8}"/>
              </a:ext>
            </a:extLst>
          </p:cNvPr>
          <p:cNvSpPr>
            <a:spLocks noGrp="1"/>
          </p:cNvSpPr>
          <p:nvPr>
            <p:ph type="sldNum" sz="quarter" idx="12"/>
          </p:nvPr>
        </p:nvSpPr>
        <p:spPr/>
        <p:txBody>
          <a:bodyPr/>
          <a:lstStyle/>
          <a:p>
            <a:fld id="{14CDF6B8-A0F6-4E11-A7A6-BC03A6DB0267}" type="slidenum">
              <a:rPr lang="de-DE" smtClean="0"/>
              <a:t>‹Nr.›</a:t>
            </a:fld>
            <a:endParaRPr lang="de-DE"/>
          </a:p>
        </p:txBody>
      </p:sp>
    </p:spTree>
    <p:extLst>
      <p:ext uri="{BB962C8B-B14F-4D97-AF65-F5344CB8AC3E}">
        <p14:creationId xmlns:p14="http://schemas.microsoft.com/office/powerpoint/2010/main" val="1449259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197271-73F5-262D-3458-368B1631AB43}"/>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2F6C1ED6-44CB-A34D-1A0A-EF7366B8517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BE79F7C0-54CF-6760-430B-2EFEF94DB896}"/>
              </a:ext>
            </a:extLst>
          </p:cNvPr>
          <p:cNvSpPr>
            <a:spLocks noGrp="1"/>
          </p:cNvSpPr>
          <p:nvPr>
            <p:ph type="dt" sz="half" idx="10"/>
          </p:nvPr>
        </p:nvSpPr>
        <p:spPr/>
        <p:txBody>
          <a:bodyPr/>
          <a:lstStyle/>
          <a:p>
            <a:fld id="{BCD13B95-EAD0-4064-860A-9647DFD93B49}" type="datetimeFigureOut">
              <a:rPr lang="de-DE" smtClean="0"/>
              <a:t>04.08.2024</a:t>
            </a:fld>
            <a:endParaRPr lang="de-DE"/>
          </a:p>
        </p:txBody>
      </p:sp>
      <p:sp>
        <p:nvSpPr>
          <p:cNvPr id="5" name="Fußzeilenplatzhalter 4">
            <a:extLst>
              <a:ext uri="{FF2B5EF4-FFF2-40B4-BE49-F238E27FC236}">
                <a16:creationId xmlns:a16="http://schemas.microsoft.com/office/drawing/2014/main" id="{DAE4EE62-0A1D-C990-5D70-EC58817234A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40BF71D-A8E9-F0A3-5A1D-9E22E00E0CF4}"/>
              </a:ext>
            </a:extLst>
          </p:cNvPr>
          <p:cNvSpPr>
            <a:spLocks noGrp="1"/>
          </p:cNvSpPr>
          <p:nvPr>
            <p:ph type="sldNum" sz="quarter" idx="12"/>
          </p:nvPr>
        </p:nvSpPr>
        <p:spPr/>
        <p:txBody>
          <a:bodyPr/>
          <a:lstStyle/>
          <a:p>
            <a:fld id="{14CDF6B8-A0F6-4E11-A7A6-BC03A6DB0267}" type="slidenum">
              <a:rPr lang="de-DE" smtClean="0"/>
              <a:t>‹Nr.›</a:t>
            </a:fld>
            <a:endParaRPr lang="de-DE"/>
          </a:p>
        </p:txBody>
      </p:sp>
    </p:spTree>
    <p:extLst>
      <p:ext uri="{BB962C8B-B14F-4D97-AF65-F5344CB8AC3E}">
        <p14:creationId xmlns:p14="http://schemas.microsoft.com/office/powerpoint/2010/main" val="2811410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C07E38-E7DC-BEED-10FF-C70A9AA46CC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7C6CF40-1C4F-659C-E45E-057ADC5FA6DD}"/>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8495902E-C6FB-144B-055C-2D58B6BA05D5}"/>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A3F35B98-3384-C2C0-39B4-925C457C2059}"/>
              </a:ext>
            </a:extLst>
          </p:cNvPr>
          <p:cNvSpPr>
            <a:spLocks noGrp="1"/>
          </p:cNvSpPr>
          <p:nvPr>
            <p:ph type="dt" sz="half" idx="10"/>
          </p:nvPr>
        </p:nvSpPr>
        <p:spPr/>
        <p:txBody>
          <a:bodyPr/>
          <a:lstStyle/>
          <a:p>
            <a:fld id="{BCD13B95-EAD0-4064-860A-9647DFD93B49}" type="datetimeFigureOut">
              <a:rPr lang="de-DE" smtClean="0"/>
              <a:t>04.08.2024</a:t>
            </a:fld>
            <a:endParaRPr lang="de-DE"/>
          </a:p>
        </p:txBody>
      </p:sp>
      <p:sp>
        <p:nvSpPr>
          <p:cNvPr id="6" name="Fußzeilenplatzhalter 5">
            <a:extLst>
              <a:ext uri="{FF2B5EF4-FFF2-40B4-BE49-F238E27FC236}">
                <a16:creationId xmlns:a16="http://schemas.microsoft.com/office/drawing/2014/main" id="{44E53B6A-3B0D-E3FF-3A54-EB8AC655123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7AC59AE-D584-618A-04FF-8FA359FB1D4A}"/>
              </a:ext>
            </a:extLst>
          </p:cNvPr>
          <p:cNvSpPr>
            <a:spLocks noGrp="1"/>
          </p:cNvSpPr>
          <p:nvPr>
            <p:ph type="sldNum" sz="quarter" idx="12"/>
          </p:nvPr>
        </p:nvSpPr>
        <p:spPr/>
        <p:txBody>
          <a:bodyPr/>
          <a:lstStyle/>
          <a:p>
            <a:fld id="{14CDF6B8-A0F6-4E11-A7A6-BC03A6DB0267}" type="slidenum">
              <a:rPr lang="de-DE" smtClean="0"/>
              <a:t>‹Nr.›</a:t>
            </a:fld>
            <a:endParaRPr lang="de-DE"/>
          </a:p>
        </p:txBody>
      </p:sp>
    </p:spTree>
    <p:extLst>
      <p:ext uri="{BB962C8B-B14F-4D97-AF65-F5344CB8AC3E}">
        <p14:creationId xmlns:p14="http://schemas.microsoft.com/office/powerpoint/2010/main" val="3096733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9E7FC2-AC03-F795-9129-A104D079BA73}"/>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401DD237-3B90-7281-6F6B-7CE6D84A5E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E95D2228-17E2-CA6C-FB26-E4F7A7A4AAF0}"/>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1DD5798F-6F72-A0EA-196B-E98AD468AC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826CBB1F-5CFD-56F7-5EC7-17960AECDA0A}"/>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978E4C3-AA61-2188-0234-AE3E115E071F}"/>
              </a:ext>
            </a:extLst>
          </p:cNvPr>
          <p:cNvSpPr>
            <a:spLocks noGrp="1"/>
          </p:cNvSpPr>
          <p:nvPr>
            <p:ph type="dt" sz="half" idx="10"/>
          </p:nvPr>
        </p:nvSpPr>
        <p:spPr/>
        <p:txBody>
          <a:bodyPr/>
          <a:lstStyle/>
          <a:p>
            <a:fld id="{BCD13B95-EAD0-4064-860A-9647DFD93B49}" type="datetimeFigureOut">
              <a:rPr lang="de-DE" smtClean="0"/>
              <a:t>04.08.2024</a:t>
            </a:fld>
            <a:endParaRPr lang="de-DE"/>
          </a:p>
        </p:txBody>
      </p:sp>
      <p:sp>
        <p:nvSpPr>
          <p:cNvPr id="8" name="Fußzeilenplatzhalter 7">
            <a:extLst>
              <a:ext uri="{FF2B5EF4-FFF2-40B4-BE49-F238E27FC236}">
                <a16:creationId xmlns:a16="http://schemas.microsoft.com/office/drawing/2014/main" id="{3E763CB9-7A8B-1C8B-9F80-D5C60D1BDCDF}"/>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7D018065-98F2-90B2-978E-2D2ED95F756D}"/>
              </a:ext>
            </a:extLst>
          </p:cNvPr>
          <p:cNvSpPr>
            <a:spLocks noGrp="1"/>
          </p:cNvSpPr>
          <p:nvPr>
            <p:ph type="sldNum" sz="quarter" idx="12"/>
          </p:nvPr>
        </p:nvSpPr>
        <p:spPr/>
        <p:txBody>
          <a:bodyPr/>
          <a:lstStyle/>
          <a:p>
            <a:fld id="{14CDF6B8-A0F6-4E11-A7A6-BC03A6DB0267}" type="slidenum">
              <a:rPr lang="de-DE" smtClean="0"/>
              <a:t>‹Nr.›</a:t>
            </a:fld>
            <a:endParaRPr lang="de-DE"/>
          </a:p>
        </p:txBody>
      </p:sp>
    </p:spTree>
    <p:extLst>
      <p:ext uri="{BB962C8B-B14F-4D97-AF65-F5344CB8AC3E}">
        <p14:creationId xmlns:p14="http://schemas.microsoft.com/office/powerpoint/2010/main" val="3451039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B1E9C1-DA77-9F9A-FE26-91D8E622980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FD507A7-CA34-CD4D-02C8-59F35120166F}"/>
              </a:ext>
            </a:extLst>
          </p:cNvPr>
          <p:cNvSpPr>
            <a:spLocks noGrp="1"/>
          </p:cNvSpPr>
          <p:nvPr>
            <p:ph type="dt" sz="half" idx="10"/>
          </p:nvPr>
        </p:nvSpPr>
        <p:spPr/>
        <p:txBody>
          <a:bodyPr/>
          <a:lstStyle/>
          <a:p>
            <a:fld id="{BCD13B95-EAD0-4064-860A-9647DFD93B49}" type="datetimeFigureOut">
              <a:rPr lang="de-DE" smtClean="0"/>
              <a:t>04.08.2024</a:t>
            </a:fld>
            <a:endParaRPr lang="de-DE"/>
          </a:p>
        </p:txBody>
      </p:sp>
      <p:sp>
        <p:nvSpPr>
          <p:cNvPr id="4" name="Fußzeilenplatzhalter 3">
            <a:extLst>
              <a:ext uri="{FF2B5EF4-FFF2-40B4-BE49-F238E27FC236}">
                <a16:creationId xmlns:a16="http://schemas.microsoft.com/office/drawing/2014/main" id="{579390BD-849F-AC49-D178-AB25AB813EA2}"/>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DFF8CA1B-3386-04ED-8E1C-2C005AFCD5A3}"/>
              </a:ext>
            </a:extLst>
          </p:cNvPr>
          <p:cNvSpPr>
            <a:spLocks noGrp="1"/>
          </p:cNvSpPr>
          <p:nvPr>
            <p:ph type="sldNum" sz="quarter" idx="12"/>
          </p:nvPr>
        </p:nvSpPr>
        <p:spPr/>
        <p:txBody>
          <a:bodyPr/>
          <a:lstStyle/>
          <a:p>
            <a:fld id="{14CDF6B8-A0F6-4E11-A7A6-BC03A6DB0267}" type="slidenum">
              <a:rPr lang="de-DE" smtClean="0"/>
              <a:t>‹Nr.›</a:t>
            </a:fld>
            <a:endParaRPr lang="de-DE"/>
          </a:p>
        </p:txBody>
      </p:sp>
    </p:spTree>
    <p:extLst>
      <p:ext uri="{BB962C8B-B14F-4D97-AF65-F5344CB8AC3E}">
        <p14:creationId xmlns:p14="http://schemas.microsoft.com/office/powerpoint/2010/main" val="3799422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4A2FC910-F9E0-C389-336F-B620C165131C}"/>
              </a:ext>
            </a:extLst>
          </p:cNvPr>
          <p:cNvSpPr>
            <a:spLocks noGrp="1"/>
          </p:cNvSpPr>
          <p:nvPr>
            <p:ph type="dt" sz="half" idx="10"/>
          </p:nvPr>
        </p:nvSpPr>
        <p:spPr/>
        <p:txBody>
          <a:bodyPr/>
          <a:lstStyle/>
          <a:p>
            <a:fld id="{BCD13B95-EAD0-4064-860A-9647DFD93B49}" type="datetimeFigureOut">
              <a:rPr lang="de-DE" smtClean="0"/>
              <a:t>04.08.2024</a:t>
            </a:fld>
            <a:endParaRPr lang="de-DE"/>
          </a:p>
        </p:txBody>
      </p:sp>
      <p:sp>
        <p:nvSpPr>
          <p:cNvPr id="3" name="Fußzeilenplatzhalter 2">
            <a:extLst>
              <a:ext uri="{FF2B5EF4-FFF2-40B4-BE49-F238E27FC236}">
                <a16:creationId xmlns:a16="http://schemas.microsoft.com/office/drawing/2014/main" id="{FC94A33B-3909-BAB6-05B6-44A646DA27F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A4C56E48-A8F3-828F-BBAF-D3FBEC1E6D99}"/>
              </a:ext>
            </a:extLst>
          </p:cNvPr>
          <p:cNvSpPr>
            <a:spLocks noGrp="1"/>
          </p:cNvSpPr>
          <p:nvPr>
            <p:ph type="sldNum" sz="quarter" idx="12"/>
          </p:nvPr>
        </p:nvSpPr>
        <p:spPr/>
        <p:txBody>
          <a:bodyPr/>
          <a:lstStyle/>
          <a:p>
            <a:fld id="{14CDF6B8-A0F6-4E11-A7A6-BC03A6DB0267}" type="slidenum">
              <a:rPr lang="de-DE" smtClean="0"/>
              <a:t>‹Nr.›</a:t>
            </a:fld>
            <a:endParaRPr lang="de-DE"/>
          </a:p>
        </p:txBody>
      </p:sp>
    </p:spTree>
    <p:extLst>
      <p:ext uri="{BB962C8B-B14F-4D97-AF65-F5344CB8AC3E}">
        <p14:creationId xmlns:p14="http://schemas.microsoft.com/office/powerpoint/2010/main" val="2268467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EF12A6-302B-9F5A-DB3B-5B896275445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29D5A47-FA5A-BB56-A4AB-96A734B50C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75D703D-5366-A27C-EBD9-C0E17F78B6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E6EB855-679C-D52A-2E83-62DB657C7819}"/>
              </a:ext>
            </a:extLst>
          </p:cNvPr>
          <p:cNvSpPr>
            <a:spLocks noGrp="1"/>
          </p:cNvSpPr>
          <p:nvPr>
            <p:ph type="dt" sz="half" idx="10"/>
          </p:nvPr>
        </p:nvSpPr>
        <p:spPr/>
        <p:txBody>
          <a:bodyPr/>
          <a:lstStyle/>
          <a:p>
            <a:fld id="{BCD13B95-EAD0-4064-860A-9647DFD93B49}" type="datetimeFigureOut">
              <a:rPr lang="de-DE" smtClean="0"/>
              <a:t>04.08.2024</a:t>
            </a:fld>
            <a:endParaRPr lang="de-DE"/>
          </a:p>
        </p:txBody>
      </p:sp>
      <p:sp>
        <p:nvSpPr>
          <p:cNvPr id="6" name="Fußzeilenplatzhalter 5">
            <a:extLst>
              <a:ext uri="{FF2B5EF4-FFF2-40B4-BE49-F238E27FC236}">
                <a16:creationId xmlns:a16="http://schemas.microsoft.com/office/drawing/2014/main" id="{B1139FE4-F09F-F0C0-E3BA-7A1799EC6F0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D5EE3865-062F-D988-484A-413E2E5315C1}"/>
              </a:ext>
            </a:extLst>
          </p:cNvPr>
          <p:cNvSpPr>
            <a:spLocks noGrp="1"/>
          </p:cNvSpPr>
          <p:nvPr>
            <p:ph type="sldNum" sz="quarter" idx="12"/>
          </p:nvPr>
        </p:nvSpPr>
        <p:spPr/>
        <p:txBody>
          <a:bodyPr/>
          <a:lstStyle/>
          <a:p>
            <a:fld id="{14CDF6B8-A0F6-4E11-A7A6-BC03A6DB0267}" type="slidenum">
              <a:rPr lang="de-DE" smtClean="0"/>
              <a:t>‹Nr.›</a:t>
            </a:fld>
            <a:endParaRPr lang="de-DE"/>
          </a:p>
        </p:txBody>
      </p:sp>
    </p:spTree>
    <p:extLst>
      <p:ext uri="{BB962C8B-B14F-4D97-AF65-F5344CB8AC3E}">
        <p14:creationId xmlns:p14="http://schemas.microsoft.com/office/powerpoint/2010/main" val="3234624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3C2652-645C-BB25-4520-1BBA208C0C7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2F48A16B-D0CC-697C-16CB-05E1CA297E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76AC539-DEB5-1696-C62B-A41763B9E3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ADD3F8C-EFDE-B32E-0C5E-A3841DEE7B89}"/>
              </a:ext>
            </a:extLst>
          </p:cNvPr>
          <p:cNvSpPr>
            <a:spLocks noGrp="1"/>
          </p:cNvSpPr>
          <p:nvPr>
            <p:ph type="dt" sz="half" idx="10"/>
          </p:nvPr>
        </p:nvSpPr>
        <p:spPr/>
        <p:txBody>
          <a:bodyPr/>
          <a:lstStyle/>
          <a:p>
            <a:fld id="{BCD13B95-EAD0-4064-860A-9647DFD93B49}" type="datetimeFigureOut">
              <a:rPr lang="de-DE" smtClean="0"/>
              <a:t>04.08.2024</a:t>
            </a:fld>
            <a:endParaRPr lang="de-DE"/>
          </a:p>
        </p:txBody>
      </p:sp>
      <p:sp>
        <p:nvSpPr>
          <p:cNvPr id="6" name="Fußzeilenplatzhalter 5">
            <a:extLst>
              <a:ext uri="{FF2B5EF4-FFF2-40B4-BE49-F238E27FC236}">
                <a16:creationId xmlns:a16="http://schemas.microsoft.com/office/drawing/2014/main" id="{390C6BF7-61ED-A508-9804-D5E87B1631A4}"/>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D588F00C-D5CC-A030-70B6-2FD9BFA6A711}"/>
              </a:ext>
            </a:extLst>
          </p:cNvPr>
          <p:cNvSpPr>
            <a:spLocks noGrp="1"/>
          </p:cNvSpPr>
          <p:nvPr>
            <p:ph type="sldNum" sz="quarter" idx="12"/>
          </p:nvPr>
        </p:nvSpPr>
        <p:spPr/>
        <p:txBody>
          <a:bodyPr/>
          <a:lstStyle/>
          <a:p>
            <a:fld id="{14CDF6B8-A0F6-4E11-A7A6-BC03A6DB0267}" type="slidenum">
              <a:rPr lang="de-DE" smtClean="0"/>
              <a:t>‹Nr.›</a:t>
            </a:fld>
            <a:endParaRPr lang="de-DE"/>
          </a:p>
        </p:txBody>
      </p:sp>
    </p:spTree>
    <p:extLst>
      <p:ext uri="{BB962C8B-B14F-4D97-AF65-F5344CB8AC3E}">
        <p14:creationId xmlns:p14="http://schemas.microsoft.com/office/powerpoint/2010/main" val="2870129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567E8C-6358-22EB-A560-C05D268E82BD}"/>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0ADB1A39-6590-595F-2D56-61004B05B9D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98629E3-6D7F-37E1-9A9C-1C6C89F37A1B}"/>
              </a:ext>
            </a:extLst>
          </p:cNvPr>
          <p:cNvSpPr>
            <a:spLocks noGrp="1"/>
          </p:cNvSpPr>
          <p:nvPr>
            <p:ph type="dt" sz="half" idx="10"/>
          </p:nvPr>
        </p:nvSpPr>
        <p:spPr/>
        <p:txBody>
          <a:bodyPr/>
          <a:lstStyle/>
          <a:p>
            <a:fld id="{BCD13B95-EAD0-4064-860A-9647DFD93B49}" type="datetimeFigureOut">
              <a:rPr lang="de-DE" smtClean="0"/>
              <a:t>04.08.2024</a:t>
            </a:fld>
            <a:endParaRPr lang="de-DE"/>
          </a:p>
        </p:txBody>
      </p:sp>
      <p:sp>
        <p:nvSpPr>
          <p:cNvPr id="5" name="Fußzeilenplatzhalter 4">
            <a:extLst>
              <a:ext uri="{FF2B5EF4-FFF2-40B4-BE49-F238E27FC236}">
                <a16:creationId xmlns:a16="http://schemas.microsoft.com/office/drawing/2014/main" id="{EEB19B23-B5EA-C007-26C7-42B0744D345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1A2B581-EE60-F3D3-46AC-D891BA1A6B3E}"/>
              </a:ext>
            </a:extLst>
          </p:cNvPr>
          <p:cNvSpPr>
            <a:spLocks noGrp="1"/>
          </p:cNvSpPr>
          <p:nvPr>
            <p:ph type="sldNum" sz="quarter" idx="12"/>
          </p:nvPr>
        </p:nvSpPr>
        <p:spPr/>
        <p:txBody>
          <a:bodyPr/>
          <a:lstStyle/>
          <a:p>
            <a:fld id="{14CDF6B8-A0F6-4E11-A7A6-BC03A6DB0267}" type="slidenum">
              <a:rPr lang="de-DE" smtClean="0"/>
              <a:t>‹Nr.›</a:t>
            </a:fld>
            <a:endParaRPr lang="de-DE"/>
          </a:p>
        </p:txBody>
      </p:sp>
    </p:spTree>
    <p:extLst>
      <p:ext uri="{BB962C8B-B14F-4D97-AF65-F5344CB8AC3E}">
        <p14:creationId xmlns:p14="http://schemas.microsoft.com/office/powerpoint/2010/main" val="295966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2F4DE27-E06F-F69F-DEBA-8435AA454074}"/>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D6C7FD37-7322-FA8F-F4BA-8C4F27050847}"/>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D65BAE0-F77C-E73B-0DA6-3E0562B80D47}"/>
              </a:ext>
            </a:extLst>
          </p:cNvPr>
          <p:cNvSpPr>
            <a:spLocks noGrp="1"/>
          </p:cNvSpPr>
          <p:nvPr>
            <p:ph type="dt" sz="half" idx="10"/>
          </p:nvPr>
        </p:nvSpPr>
        <p:spPr/>
        <p:txBody>
          <a:bodyPr/>
          <a:lstStyle/>
          <a:p>
            <a:fld id="{BCD13B95-EAD0-4064-860A-9647DFD93B49}" type="datetimeFigureOut">
              <a:rPr lang="de-DE" smtClean="0"/>
              <a:t>04.08.2024</a:t>
            </a:fld>
            <a:endParaRPr lang="de-DE"/>
          </a:p>
        </p:txBody>
      </p:sp>
      <p:sp>
        <p:nvSpPr>
          <p:cNvPr id="5" name="Fußzeilenplatzhalter 4">
            <a:extLst>
              <a:ext uri="{FF2B5EF4-FFF2-40B4-BE49-F238E27FC236}">
                <a16:creationId xmlns:a16="http://schemas.microsoft.com/office/drawing/2014/main" id="{DC1FC212-37EC-AF17-6507-2F70B40E873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FACDFF6-5D9F-7139-8F56-1F937F536AE6}"/>
              </a:ext>
            </a:extLst>
          </p:cNvPr>
          <p:cNvSpPr>
            <a:spLocks noGrp="1"/>
          </p:cNvSpPr>
          <p:nvPr>
            <p:ph type="sldNum" sz="quarter" idx="12"/>
          </p:nvPr>
        </p:nvSpPr>
        <p:spPr/>
        <p:txBody>
          <a:bodyPr/>
          <a:lstStyle/>
          <a:p>
            <a:fld id="{14CDF6B8-A0F6-4E11-A7A6-BC03A6DB0267}" type="slidenum">
              <a:rPr lang="de-DE" smtClean="0"/>
              <a:t>‹Nr.›</a:t>
            </a:fld>
            <a:endParaRPr lang="de-DE"/>
          </a:p>
        </p:txBody>
      </p:sp>
    </p:spTree>
    <p:extLst>
      <p:ext uri="{BB962C8B-B14F-4D97-AF65-F5344CB8AC3E}">
        <p14:creationId xmlns:p14="http://schemas.microsoft.com/office/powerpoint/2010/main" val="4038945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17411664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0518"/>
            <a:ext cx="6970824"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4" y="2222065"/>
            <a:ext cx="6970825"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9" name="Text Placeholder 2">
            <a:extLst>
              <a:ext uri="{FF2B5EF4-FFF2-40B4-BE49-F238E27FC236}">
                <a16:creationId xmlns:a16="http://schemas.microsoft.com/office/drawing/2014/main" id="{D7745948-92EA-3E8A-1DBC-45422E918504}"/>
              </a:ext>
            </a:extLst>
          </p:cNvPr>
          <p:cNvSpPr>
            <a:spLocks noGrp="1"/>
          </p:cNvSpPr>
          <p:nvPr>
            <p:ph type="body" idx="13"/>
          </p:nvPr>
        </p:nvSpPr>
        <p:spPr>
          <a:xfrm>
            <a:off x="1580323" y="3143243"/>
            <a:ext cx="6139069"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3">
            <a:extLst>
              <a:ext uri="{FF2B5EF4-FFF2-40B4-BE49-F238E27FC236}">
                <a16:creationId xmlns:a16="http://schemas.microsoft.com/office/drawing/2014/main" id="{87155554-9334-F8D5-FA7F-80CF2FB3BC78}"/>
              </a:ext>
            </a:extLst>
          </p:cNvPr>
          <p:cNvSpPr>
            <a:spLocks noGrp="1"/>
          </p:cNvSpPr>
          <p:nvPr>
            <p:ph type="body" sz="half" idx="14"/>
          </p:nvPr>
        </p:nvSpPr>
        <p:spPr>
          <a:xfrm>
            <a:off x="1580323" y="3754790"/>
            <a:ext cx="6139068"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1" name="Text Placeholder 2">
            <a:extLst>
              <a:ext uri="{FF2B5EF4-FFF2-40B4-BE49-F238E27FC236}">
                <a16:creationId xmlns:a16="http://schemas.microsoft.com/office/drawing/2014/main" id="{A44C718E-DBD5-B640-39D2-7860AFE27FFB}"/>
              </a:ext>
            </a:extLst>
          </p:cNvPr>
          <p:cNvSpPr>
            <a:spLocks noGrp="1"/>
          </p:cNvSpPr>
          <p:nvPr>
            <p:ph type="body" idx="15"/>
          </p:nvPr>
        </p:nvSpPr>
        <p:spPr>
          <a:xfrm>
            <a:off x="960666" y="4717060"/>
            <a:ext cx="6970823"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Text Placeholder 3">
            <a:extLst>
              <a:ext uri="{FF2B5EF4-FFF2-40B4-BE49-F238E27FC236}">
                <a16:creationId xmlns:a16="http://schemas.microsoft.com/office/drawing/2014/main" id="{BB073C5F-2FFF-4B6A-E630-E112FB5B952B}"/>
              </a:ext>
            </a:extLst>
          </p:cNvPr>
          <p:cNvSpPr>
            <a:spLocks noGrp="1"/>
          </p:cNvSpPr>
          <p:nvPr>
            <p:ph type="body" sz="half" idx="16"/>
          </p:nvPr>
        </p:nvSpPr>
        <p:spPr>
          <a:xfrm>
            <a:off x="960666" y="5328607"/>
            <a:ext cx="6970822"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16" name="Date Placeholder 15">
            <a:extLst>
              <a:ext uri="{FF2B5EF4-FFF2-40B4-BE49-F238E27FC236}">
                <a16:creationId xmlns:a16="http://schemas.microsoft.com/office/drawing/2014/main" id="{30843267-C01A-455A-D8A3-E8A7C6CFB0F6}"/>
              </a:ext>
            </a:extLst>
          </p:cNvPr>
          <p:cNvSpPr>
            <a:spLocks noGrp="1"/>
          </p:cNvSpPr>
          <p:nvPr>
            <p:ph type="dt" sz="half" idx="18"/>
          </p:nvPr>
        </p:nvSpPr>
        <p:spPr/>
        <p:txBody>
          <a:bodyPr/>
          <a:lstStyle/>
          <a:p>
            <a:fld id="{AA8A0EC6-5648-844A-8827-911B00959032}" type="datetimeFigureOut">
              <a:rPr lang="en-US" smtClean="0"/>
              <a:t>8/4/2024</a:t>
            </a:fld>
            <a:endParaRPr lang="en-US"/>
          </a:p>
        </p:txBody>
      </p:sp>
      <p:sp>
        <p:nvSpPr>
          <p:cNvPr id="17" name="Footer Placeholder 16">
            <a:extLst>
              <a:ext uri="{FF2B5EF4-FFF2-40B4-BE49-F238E27FC236}">
                <a16:creationId xmlns:a16="http://schemas.microsoft.com/office/drawing/2014/main" id="{1DAE6A71-9FA2-20A0-D992-DEBF7FF3301E}"/>
              </a:ext>
            </a:extLst>
          </p:cNvPr>
          <p:cNvSpPr>
            <a:spLocks noGrp="1"/>
          </p:cNvSpPr>
          <p:nvPr>
            <p:ph type="ftr" sz="quarter" idx="19"/>
          </p:nvPr>
        </p:nvSpPr>
        <p:spPr>
          <a:xfrm>
            <a:off x="4038600" y="6356350"/>
            <a:ext cx="4114800" cy="365125"/>
          </a:xfrm>
          <a:prstGeom prst="rect">
            <a:avLst/>
          </a:prstGeom>
        </p:spPr>
        <p:txBody>
          <a:bodyPr/>
          <a:lstStyle/>
          <a:p>
            <a:endParaRPr lang="en-US"/>
          </a:p>
        </p:txBody>
      </p:sp>
      <p:sp>
        <p:nvSpPr>
          <p:cNvPr id="5" name="Text Placeholder 4">
            <a:extLst>
              <a:ext uri="{FF2B5EF4-FFF2-40B4-BE49-F238E27FC236}">
                <a16:creationId xmlns:a16="http://schemas.microsoft.com/office/drawing/2014/main" id="{0985D3E6-EA9D-9DE8-6317-6DF86AEEDB42}"/>
              </a:ext>
            </a:extLst>
          </p:cNvPr>
          <p:cNvSpPr>
            <a:spLocks noGrp="1"/>
          </p:cNvSpPr>
          <p:nvPr>
            <p:ph type="body" sz="quarter" idx="20"/>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014821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2" name="Text Placeholder 2">
            <a:extLst>
              <a:ext uri="{FF2B5EF4-FFF2-40B4-BE49-F238E27FC236}">
                <a16:creationId xmlns:a16="http://schemas.microsoft.com/office/drawing/2014/main" id="{AC6C789A-7FB2-432A-6019-3F62E5386F29}"/>
              </a:ext>
            </a:extLst>
          </p:cNvPr>
          <p:cNvSpPr>
            <a:spLocks noGrp="1"/>
          </p:cNvSpPr>
          <p:nvPr>
            <p:ph type="body" idx="21"/>
          </p:nvPr>
        </p:nvSpPr>
        <p:spPr>
          <a:xfrm>
            <a:off x="7987745"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3" name="Text Placeholder 3">
            <a:extLst>
              <a:ext uri="{FF2B5EF4-FFF2-40B4-BE49-F238E27FC236}">
                <a16:creationId xmlns:a16="http://schemas.microsoft.com/office/drawing/2014/main" id="{F672CBAF-4BDE-95E9-99A1-9EDDBDEF84DC}"/>
              </a:ext>
            </a:extLst>
          </p:cNvPr>
          <p:cNvSpPr>
            <a:spLocks noGrp="1"/>
          </p:cNvSpPr>
          <p:nvPr>
            <p:ph type="body" sz="half" idx="22"/>
          </p:nvPr>
        </p:nvSpPr>
        <p:spPr>
          <a:xfrm>
            <a:off x="7987745"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5" name="Picture Placeholder 14">
            <a:extLst>
              <a:ext uri="{FF2B5EF4-FFF2-40B4-BE49-F238E27FC236}">
                <a16:creationId xmlns:a16="http://schemas.microsoft.com/office/drawing/2014/main" id="{9EA2C811-2433-C4B8-E818-972740C49603}"/>
              </a:ext>
            </a:extLst>
          </p:cNvPr>
          <p:cNvSpPr>
            <a:spLocks noGrp="1"/>
          </p:cNvSpPr>
          <p:nvPr>
            <p:ph type="pic" sz="quarter" idx="26"/>
          </p:nvPr>
        </p:nvSpPr>
        <p:spPr>
          <a:xfrm>
            <a:off x="609600" y="5692875"/>
            <a:ext cx="10972800" cy="539496"/>
          </a:xfrm>
        </p:spPr>
        <p:txBody>
          <a:bodyPr/>
          <a:lstStyle/>
          <a:p>
            <a:endParaRPr lang="en-US"/>
          </a:p>
        </p:txBody>
      </p:sp>
    </p:spTree>
    <p:extLst>
      <p:ext uri="{BB962C8B-B14F-4D97-AF65-F5344CB8AC3E}">
        <p14:creationId xmlns:p14="http://schemas.microsoft.com/office/powerpoint/2010/main" val="35215433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826241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4095664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6" y="2185521"/>
            <a:ext cx="5334003"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5334002" cy="2044898"/>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782209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2324234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1728"/>
            <a:ext cx="6922301" cy="562749"/>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178669"/>
            <a:ext cx="6922300" cy="837012"/>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1146198" y="3092460"/>
            <a:ext cx="6736768" cy="622646"/>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1146197" y="3689968"/>
            <a:ext cx="6736767" cy="926101"/>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1378113" y="4763061"/>
            <a:ext cx="6504852" cy="581992"/>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1378112" y="5380382"/>
            <a:ext cx="6504851" cy="865633"/>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Text Placeholder 4">
            <a:extLst>
              <a:ext uri="{FF2B5EF4-FFF2-40B4-BE49-F238E27FC236}">
                <a16:creationId xmlns:a16="http://schemas.microsoft.com/office/drawing/2014/main" id="{231F54DF-E984-A005-B56B-B62147C13B6C}"/>
              </a:ext>
            </a:extLst>
          </p:cNvPr>
          <p:cNvSpPr>
            <a:spLocks noGrp="1"/>
          </p:cNvSpPr>
          <p:nvPr>
            <p:ph type="body" sz="quarter" idx="22"/>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507160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2439"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2439"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6426387"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6426387"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61C98F61-9164-7CDA-F0A4-B90327F23F7A}"/>
              </a:ext>
            </a:extLst>
          </p:cNvPr>
          <p:cNvSpPr>
            <a:spLocks noGrp="1"/>
          </p:cNvSpPr>
          <p:nvPr>
            <p:ph type="pic" sz="quarter" idx="22"/>
          </p:nvPr>
        </p:nvSpPr>
        <p:spPr>
          <a:xfrm>
            <a:off x="6426200" y="3752850"/>
            <a:ext cx="5156200" cy="2457450"/>
          </a:xfrm>
        </p:spPr>
        <p:txBody>
          <a:bodyPr/>
          <a:lstStyle/>
          <a:p>
            <a:endParaRPr lang="en-US"/>
          </a:p>
        </p:txBody>
      </p:sp>
    </p:spTree>
    <p:extLst>
      <p:ext uri="{BB962C8B-B14F-4D97-AF65-F5344CB8AC3E}">
        <p14:creationId xmlns:p14="http://schemas.microsoft.com/office/powerpoint/2010/main" val="159072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362553"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537496"/>
            <a:ext cx="3259180" cy="1215184"/>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4712973"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4712973" y="2537495"/>
            <a:ext cx="3259180" cy="1197477"/>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7011488"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7011488"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BBB6EDE2-F53E-7B97-FF80-7764EECA4CCF}"/>
              </a:ext>
            </a:extLst>
          </p:cNvPr>
          <p:cNvSpPr>
            <a:spLocks noGrp="1"/>
          </p:cNvSpPr>
          <p:nvPr>
            <p:ph type="pic" sz="quarter" idx="22"/>
          </p:nvPr>
        </p:nvSpPr>
        <p:spPr>
          <a:xfrm>
            <a:off x="8485188" y="0"/>
            <a:ext cx="3706812" cy="6858000"/>
          </a:xfrm>
        </p:spPr>
        <p:txBody>
          <a:bodyPr/>
          <a:lstStyle/>
          <a:p>
            <a:endParaRPr lang="en-US"/>
          </a:p>
        </p:txBody>
      </p:sp>
    </p:spTree>
    <p:extLst>
      <p:ext uri="{BB962C8B-B14F-4D97-AF65-F5344CB8AC3E}">
        <p14:creationId xmlns:p14="http://schemas.microsoft.com/office/powerpoint/2010/main" val="7266216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681E5-DE3E-1E52-3179-344AB5B2A570}"/>
              </a:ext>
            </a:extLst>
          </p:cNvPr>
          <p:cNvSpPr>
            <a:spLocks noGrp="1"/>
          </p:cNvSpPr>
          <p:nvPr>
            <p:ph type="title"/>
          </p:nvPr>
        </p:nvSpPr>
        <p:spPr>
          <a:xfrm>
            <a:off x="609600" y="363537"/>
            <a:ext cx="10972800" cy="123048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89A41B8-CF99-8A7C-E16D-CFEF1E099C4C}"/>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4" name="Footer Placeholder 3">
            <a:extLst>
              <a:ext uri="{FF2B5EF4-FFF2-40B4-BE49-F238E27FC236}">
                <a16:creationId xmlns:a16="http://schemas.microsoft.com/office/drawing/2014/main" id="{F9989524-6BA7-0F2E-1749-175C6928696B}"/>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21865740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E6759F-66EA-8EE3-A2F4-F15BA2F9B5C8}"/>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3" name="Footer Placeholder 2">
            <a:extLst>
              <a:ext uri="{FF2B5EF4-FFF2-40B4-BE49-F238E27FC236}">
                <a16:creationId xmlns:a16="http://schemas.microsoft.com/office/drawing/2014/main" id="{46548357-3F2C-483C-C0FC-FD9FB673CEB7}"/>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30580309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8/4/2024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35030922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2365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25CF1F52-3E96-3D18-B4F7-481EB2CA07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48124BBF-D258-34C8-02F3-0F4468AD5C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1B65E12-CB4A-487E-5193-CADF435BEE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CD13B95-EAD0-4064-860A-9647DFD93B49}" type="datetimeFigureOut">
              <a:rPr lang="de-DE" smtClean="0"/>
              <a:t>04.08.2024</a:t>
            </a:fld>
            <a:endParaRPr lang="de-DE"/>
          </a:p>
        </p:txBody>
      </p:sp>
      <p:sp>
        <p:nvSpPr>
          <p:cNvPr id="5" name="Fußzeilenplatzhalter 4">
            <a:extLst>
              <a:ext uri="{FF2B5EF4-FFF2-40B4-BE49-F238E27FC236}">
                <a16:creationId xmlns:a16="http://schemas.microsoft.com/office/drawing/2014/main" id="{63134FB5-448D-E643-847B-45E3BAA870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3A4005CA-108C-A367-E27D-BD7A3E4134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CDF6B8-A0F6-4E11-A7A6-BC03A6DB0267}" type="slidenum">
              <a:rPr lang="de-DE" smtClean="0"/>
              <a:t>‹Nr.›</a:t>
            </a:fld>
            <a:endParaRPr lang="de-DE"/>
          </a:p>
        </p:txBody>
      </p:sp>
    </p:spTree>
    <p:extLst>
      <p:ext uri="{BB962C8B-B14F-4D97-AF65-F5344CB8AC3E}">
        <p14:creationId xmlns:p14="http://schemas.microsoft.com/office/powerpoint/2010/main" val="25376740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357E25-C674-3745-6594-912F15B9826E}"/>
              </a:ext>
            </a:extLst>
          </p:cNvPr>
          <p:cNvSpPr>
            <a:spLocks noGrp="1"/>
          </p:cNvSpPr>
          <p:nvPr>
            <p:ph type="body" idx="1"/>
          </p:nvPr>
        </p:nvSpPr>
        <p:spPr>
          <a:xfrm>
            <a:off x="952500" y="1847056"/>
            <a:ext cx="106299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F64DF9-DAEC-F283-848F-16438F855A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A0EC6-5648-844A-8827-911B00959032}" type="datetimeFigureOut">
              <a:rPr lang="en-US" smtClean="0"/>
              <a:t>8/4/2024</a:t>
            </a:fld>
            <a:endParaRPr lang="en-US"/>
          </a:p>
        </p:txBody>
      </p:sp>
      <p:sp>
        <p:nvSpPr>
          <p:cNvPr id="10" name="Title Placeholder 9">
            <a:extLst>
              <a:ext uri="{FF2B5EF4-FFF2-40B4-BE49-F238E27FC236}">
                <a16:creationId xmlns:a16="http://schemas.microsoft.com/office/drawing/2014/main" id="{2390A06B-2D1F-A145-446B-BF268052479A}"/>
              </a:ext>
            </a:extLst>
          </p:cNvPr>
          <p:cNvSpPr>
            <a:spLocks noGrp="1"/>
          </p:cNvSpPr>
          <p:nvPr>
            <p:ph type="title"/>
          </p:nvPr>
        </p:nvSpPr>
        <p:spPr>
          <a:xfrm>
            <a:off x="952500" y="363537"/>
            <a:ext cx="10629900" cy="1236663"/>
          </a:xfrm>
          <a:prstGeom prst="rect">
            <a:avLst/>
          </a:prstGeom>
        </p:spPr>
        <p:txBody>
          <a:bodyPr vert="horz" lIns="91440" tIns="45720" rIns="91440" bIns="45720" rtlCol="0" anchor="ctr">
            <a:normAutofit/>
          </a:bodyPr>
          <a:lstStyle/>
          <a:p>
            <a:r>
              <a:rPr lang="en-US" dirty="0"/>
              <a:t>Click to edit Master title style</a:t>
            </a:r>
          </a:p>
        </p:txBody>
      </p:sp>
      <p:sp>
        <p:nvSpPr>
          <p:cNvPr id="13" name="Footer Placeholder 12">
            <a:extLst>
              <a:ext uri="{FF2B5EF4-FFF2-40B4-BE49-F238E27FC236}">
                <a16:creationId xmlns:a16="http://schemas.microsoft.com/office/drawing/2014/main" id="{2D227A9A-BF27-C878-C29C-004A9358CE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10713954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5" r:id="rId3"/>
    <p:sldLayoutId id="2147483671" r:id="rId4"/>
    <p:sldLayoutId id="2147483672" r:id="rId5"/>
    <p:sldLayoutId id="2147483666" r:id="rId6"/>
    <p:sldLayoutId id="2147483667" r:id="rId7"/>
    <p:sldLayoutId id="2147483668" r:id="rId8"/>
    <p:sldLayoutId id="2147483669" r:id="rId9"/>
    <p:sldLayoutId id="2147483670" r:id="rId10"/>
    <p:sldLayoutId id="2147483660" r:id="rId11"/>
    <p:sldLayoutId id="2147483673" r:id="rId12"/>
  </p:sldLayoutIdLst>
  <p:txStyles>
    <p:titleStyle>
      <a:lvl1pPr algn="l" defTabSz="914400" rtl="0" eaLnBrk="1" latinLnBrk="0" hangingPunct="1">
        <a:lnSpc>
          <a:spcPct val="90000"/>
        </a:lnSpc>
        <a:spcBef>
          <a:spcPct val="0"/>
        </a:spcBef>
        <a:buNone/>
        <a:defRPr sz="4400" kern="1200">
          <a:solidFill>
            <a:schemeClr val="tx1">
              <a:lumMod val="75000"/>
              <a:lumOff val="25000"/>
            </a:schemeClr>
          </a:solidFill>
          <a:latin typeface="+mn-lt"/>
          <a:ea typeface="+mj-ea"/>
          <a:cs typeface="MV Boli" panose="0200050003020009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
          <p15:clr>
            <a:srgbClr val="F26B43"/>
          </p15:clr>
        </p15:guide>
        <p15:guide id="2" pos="384">
          <p15:clr>
            <a:srgbClr val="F26B43"/>
          </p15:clr>
        </p15:guide>
        <p15:guide id="3" pos="600">
          <p15:clr>
            <a:srgbClr val="F26B43"/>
          </p15:clr>
        </p15:guide>
        <p15:guide id="4" pos="7296">
          <p15:clr>
            <a:srgbClr val="F26B43"/>
          </p15:clr>
        </p15:guide>
        <p15:guide id="5" orient="horz" pos="3912">
          <p15:clr>
            <a:srgbClr val="F26B43"/>
          </p15:clr>
        </p15:guide>
        <p15:guide id="6" orient="horz" pos="1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5A6AA-D81C-6E01-58E6-D7ED9233D9A6}"/>
              </a:ext>
            </a:extLst>
          </p:cNvPr>
          <p:cNvSpPr>
            <a:spLocks noGrp="1"/>
          </p:cNvSpPr>
          <p:nvPr>
            <p:ph type="ctrTitle"/>
          </p:nvPr>
        </p:nvSpPr>
        <p:spPr/>
        <p:txBody>
          <a:bodyPr>
            <a:normAutofit fontScale="90000"/>
          </a:bodyPr>
          <a:lstStyle/>
          <a:p>
            <a:r>
              <a:rPr lang="de-DE" dirty="0"/>
              <a:t>Absicherung von Server Message Block</a:t>
            </a:r>
            <a:endParaRPr lang="en-US" dirty="0"/>
          </a:p>
        </p:txBody>
      </p:sp>
      <p:sp>
        <p:nvSpPr>
          <p:cNvPr id="3" name="Subtitle 2">
            <a:extLst>
              <a:ext uri="{FF2B5EF4-FFF2-40B4-BE49-F238E27FC236}">
                <a16:creationId xmlns:a16="http://schemas.microsoft.com/office/drawing/2014/main" id="{E81B5D12-45B6-A823-90B1-7B0C230D9815}"/>
              </a:ext>
            </a:extLst>
          </p:cNvPr>
          <p:cNvSpPr>
            <a:spLocks noGrp="1"/>
          </p:cNvSpPr>
          <p:nvPr>
            <p:ph type="subTitle" idx="1"/>
          </p:nvPr>
        </p:nvSpPr>
        <p:spPr/>
        <p:txBody>
          <a:bodyPr/>
          <a:lstStyle/>
          <a:p>
            <a:r>
              <a:rPr lang="en-US" dirty="0"/>
              <a:t>Jörn Walter</a:t>
            </a:r>
          </a:p>
        </p:txBody>
      </p:sp>
      <p:pic>
        <p:nvPicPr>
          <p:cNvPr id="5" name="Bildplatzhalter 4">
            <a:extLst>
              <a:ext uri="{FF2B5EF4-FFF2-40B4-BE49-F238E27FC236}">
                <a16:creationId xmlns:a16="http://schemas.microsoft.com/office/drawing/2014/main" id="{0BBEB228-298D-260A-08DD-A63064CF45F9}"/>
              </a:ext>
            </a:extLst>
          </p:cNvPr>
          <p:cNvPicPr>
            <a:picLocks noGrp="1" noChangeAspect="1"/>
          </p:cNvPicPr>
          <p:nvPr>
            <p:ph type="pic" sz="quarter" idx="13"/>
          </p:nvPr>
        </p:nvPicPr>
        <p:blipFill>
          <a:blip r:embed="rId2"/>
          <a:srcRect l="20" r="20"/>
          <a:stretch>
            <a:fillRect/>
          </a:stretch>
        </p:blipFill>
        <p:spPr/>
      </p:pic>
    </p:spTree>
    <p:extLst>
      <p:ext uri="{BB962C8B-B14F-4D97-AF65-F5344CB8AC3E}">
        <p14:creationId xmlns:p14="http://schemas.microsoft.com/office/powerpoint/2010/main" val="921526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689591-A157-ECE3-7C5D-17108FC8DF2F}"/>
              </a:ext>
            </a:extLst>
          </p:cNvPr>
          <p:cNvSpPr>
            <a:spLocks noGrp="1"/>
          </p:cNvSpPr>
          <p:nvPr>
            <p:ph type="title"/>
          </p:nvPr>
        </p:nvSpPr>
        <p:spPr/>
        <p:txBody>
          <a:bodyPr/>
          <a:lstStyle/>
          <a:p>
            <a:r>
              <a:rPr lang="de-DE"/>
              <a:t>Was ist Server Message Block (SMB)?</a:t>
            </a:r>
          </a:p>
        </p:txBody>
      </p:sp>
      <p:sp>
        <p:nvSpPr>
          <p:cNvPr id="3" name="Textplatzhalter 2">
            <a:extLst>
              <a:ext uri="{FF2B5EF4-FFF2-40B4-BE49-F238E27FC236}">
                <a16:creationId xmlns:a16="http://schemas.microsoft.com/office/drawing/2014/main" id="{240C969F-563F-A454-68B4-970FB41CEA82}"/>
              </a:ext>
            </a:extLst>
          </p:cNvPr>
          <p:cNvSpPr>
            <a:spLocks noGrp="1"/>
          </p:cNvSpPr>
          <p:nvPr>
            <p:ph type="body" idx="1"/>
          </p:nvPr>
        </p:nvSpPr>
        <p:spPr/>
        <p:txBody>
          <a:bodyPr/>
          <a:lstStyle/>
          <a:p>
            <a:r>
              <a:rPr lang="de-DE"/>
              <a:t>SMB Definition</a:t>
            </a:r>
          </a:p>
        </p:txBody>
      </p:sp>
      <p:sp>
        <p:nvSpPr>
          <p:cNvPr id="4" name="Textplatzhalter 3">
            <a:extLst>
              <a:ext uri="{FF2B5EF4-FFF2-40B4-BE49-F238E27FC236}">
                <a16:creationId xmlns:a16="http://schemas.microsoft.com/office/drawing/2014/main" id="{1F3E1715-DBC0-72B4-4A67-5FC3C9709249}"/>
              </a:ext>
            </a:extLst>
          </p:cNvPr>
          <p:cNvSpPr>
            <a:spLocks noGrp="1"/>
          </p:cNvSpPr>
          <p:nvPr>
            <p:ph type="body" sz="half" idx="2"/>
          </p:nvPr>
        </p:nvSpPr>
        <p:spPr/>
        <p:txBody>
          <a:bodyPr/>
          <a:lstStyle/>
          <a:p>
            <a:r>
              <a:rPr lang="de-DE" sz="1400"/>
              <a:t>Server Message Block (SMB) ist ein Protokoll, das in Netzwerken für den Datei- und Ressourcenzugriff verwendet wird. Es ermöglicht das Teilen von Dateien, Druckern und anderen Ressourcen zwischen verschiedenen Computern. SMB ist weit verbreitet und in Microsoft Windows und anderen Betriebssystemen implementiert.</a:t>
            </a:r>
          </a:p>
        </p:txBody>
      </p:sp>
      <p:sp>
        <p:nvSpPr>
          <p:cNvPr id="5" name="Textplatzhalter 4">
            <a:extLst>
              <a:ext uri="{FF2B5EF4-FFF2-40B4-BE49-F238E27FC236}">
                <a16:creationId xmlns:a16="http://schemas.microsoft.com/office/drawing/2014/main" id="{BA43BB6C-0708-005A-7F53-1FAD1A9A9D51}"/>
              </a:ext>
            </a:extLst>
          </p:cNvPr>
          <p:cNvSpPr>
            <a:spLocks noGrp="1"/>
          </p:cNvSpPr>
          <p:nvPr>
            <p:ph type="body" idx="13"/>
          </p:nvPr>
        </p:nvSpPr>
        <p:spPr/>
        <p:txBody>
          <a:bodyPr/>
          <a:lstStyle/>
          <a:p>
            <a:r>
              <a:rPr lang="de-DE"/>
              <a:t>Bedeutung von SMB</a:t>
            </a:r>
          </a:p>
        </p:txBody>
      </p:sp>
      <p:sp>
        <p:nvSpPr>
          <p:cNvPr id="6" name="Textplatzhalter 5">
            <a:extLst>
              <a:ext uri="{FF2B5EF4-FFF2-40B4-BE49-F238E27FC236}">
                <a16:creationId xmlns:a16="http://schemas.microsoft.com/office/drawing/2014/main" id="{D32A4408-CE03-677E-3591-2333E4D299D9}"/>
              </a:ext>
            </a:extLst>
          </p:cNvPr>
          <p:cNvSpPr>
            <a:spLocks noGrp="1"/>
          </p:cNvSpPr>
          <p:nvPr>
            <p:ph type="body" sz="half" idx="14"/>
          </p:nvPr>
        </p:nvSpPr>
        <p:spPr/>
        <p:txBody>
          <a:bodyPr/>
          <a:lstStyle/>
          <a:p>
            <a:r>
              <a:rPr lang="de-DE" sz="1400"/>
              <a:t>SMB ist entscheidend für den reibungslosen Dateiaustausch und den Zugriff auf gemeinsame Ressourcen in Unternehmensnetzwerken. Es erleichtert die Zusammenarbeit und den Datenaustausch zwischen verschiedenen Geräten und Benutzern, was die Effizienz und Produktivität steigert.</a:t>
            </a:r>
          </a:p>
        </p:txBody>
      </p:sp>
      <p:sp>
        <p:nvSpPr>
          <p:cNvPr id="7" name="Textplatzhalter 6">
            <a:extLst>
              <a:ext uri="{FF2B5EF4-FFF2-40B4-BE49-F238E27FC236}">
                <a16:creationId xmlns:a16="http://schemas.microsoft.com/office/drawing/2014/main" id="{D0EEBD8D-2BAE-92A8-5750-8E0701F525B3}"/>
              </a:ext>
            </a:extLst>
          </p:cNvPr>
          <p:cNvSpPr>
            <a:spLocks noGrp="1"/>
          </p:cNvSpPr>
          <p:nvPr>
            <p:ph type="body" idx="15"/>
          </p:nvPr>
        </p:nvSpPr>
        <p:spPr/>
        <p:txBody>
          <a:bodyPr/>
          <a:lstStyle/>
          <a:p>
            <a:r>
              <a:rPr lang="de-DE"/>
              <a:t>SMB Versionen</a:t>
            </a:r>
          </a:p>
        </p:txBody>
      </p:sp>
      <p:sp>
        <p:nvSpPr>
          <p:cNvPr id="8" name="Textplatzhalter 7">
            <a:extLst>
              <a:ext uri="{FF2B5EF4-FFF2-40B4-BE49-F238E27FC236}">
                <a16:creationId xmlns:a16="http://schemas.microsoft.com/office/drawing/2014/main" id="{30B44A8C-D6D6-7DC5-6EB2-24B6AFEBC8DC}"/>
              </a:ext>
            </a:extLst>
          </p:cNvPr>
          <p:cNvSpPr>
            <a:spLocks noGrp="1"/>
          </p:cNvSpPr>
          <p:nvPr>
            <p:ph type="body" sz="half" idx="16"/>
          </p:nvPr>
        </p:nvSpPr>
        <p:spPr/>
        <p:txBody>
          <a:bodyPr/>
          <a:lstStyle/>
          <a:p>
            <a:r>
              <a:rPr lang="de-DE" sz="1400"/>
              <a:t>Es gibt verschiedene Versionen von SMB, darunter SMB1, SMB2, und SMB3. Aktuelle Empfehlungen legen nahe, ältere SMB-Versionen aufgrund von Sicherheitsbedenken zu deaktivieren und auf neuere, sicherere Versionen zu aktualisieren.</a:t>
            </a:r>
          </a:p>
        </p:txBody>
      </p:sp>
      <p:pic>
        <p:nvPicPr>
          <p:cNvPr id="11" name="Bildplatzhalter 10">
            <a:extLst>
              <a:ext uri="{FF2B5EF4-FFF2-40B4-BE49-F238E27FC236}">
                <a16:creationId xmlns:a16="http://schemas.microsoft.com/office/drawing/2014/main" id="{A93996ED-5485-3D87-016C-0D93A4A6546E}"/>
              </a:ext>
            </a:extLst>
          </p:cNvPr>
          <p:cNvPicPr>
            <a:picLocks noGrp="1" noChangeAspect="1"/>
          </p:cNvPicPr>
          <p:nvPr>
            <p:ph type="pic" sz="quarter" idx="17"/>
          </p:nvPr>
        </p:nvPicPr>
        <p:blipFill>
          <a:blip r:embed="rId2"/>
          <a:srcRect t="21875" b="21875"/>
          <a:stretch>
            <a:fillRect/>
          </a:stretch>
        </p:blipFill>
        <p:spPr/>
      </p:pic>
      <p:sp>
        <p:nvSpPr>
          <p:cNvPr id="10" name="Textplatzhalter 9">
            <a:extLst>
              <a:ext uri="{FF2B5EF4-FFF2-40B4-BE49-F238E27FC236}">
                <a16:creationId xmlns:a16="http://schemas.microsoft.com/office/drawing/2014/main" id="{9FAF9025-679E-DC33-ED40-937C83C05170}"/>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3840206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0FC667-2640-D10A-CF4D-BC2A648CAF8F}"/>
              </a:ext>
            </a:extLst>
          </p:cNvPr>
          <p:cNvSpPr>
            <a:spLocks noGrp="1"/>
          </p:cNvSpPr>
          <p:nvPr>
            <p:ph type="title"/>
          </p:nvPr>
        </p:nvSpPr>
        <p:spPr/>
        <p:txBody>
          <a:bodyPr/>
          <a:lstStyle/>
          <a:p>
            <a:r>
              <a:rPr lang="de-DE"/>
              <a:t>Risiken bei der Nutzung von SMB</a:t>
            </a:r>
          </a:p>
        </p:txBody>
      </p:sp>
      <p:sp>
        <p:nvSpPr>
          <p:cNvPr id="3" name="Textplatzhalter 2">
            <a:extLst>
              <a:ext uri="{FF2B5EF4-FFF2-40B4-BE49-F238E27FC236}">
                <a16:creationId xmlns:a16="http://schemas.microsoft.com/office/drawing/2014/main" id="{0724128B-FABC-7B7B-F547-4D8FC5096ABB}"/>
              </a:ext>
            </a:extLst>
          </p:cNvPr>
          <p:cNvSpPr>
            <a:spLocks noGrp="1"/>
          </p:cNvSpPr>
          <p:nvPr>
            <p:ph type="body" idx="18"/>
          </p:nvPr>
        </p:nvSpPr>
        <p:spPr/>
        <p:txBody>
          <a:bodyPr/>
          <a:lstStyle/>
          <a:p>
            <a:r>
              <a:rPr lang="de-DE"/>
              <a:t>Unverschlüsselte Übertragung</a:t>
            </a:r>
          </a:p>
        </p:txBody>
      </p:sp>
      <p:sp>
        <p:nvSpPr>
          <p:cNvPr id="4" name="Textplatzhalter 3">
            <a:extLst>
              <a:ext uri="{FF2B5EF4-FFF2-40B4-BE49-F238E27FC236}">
                <a16:creationId xmlns:a16="http://schemas.microsoft.com/office/drawing/2014/main" id="{A96F527F-A4AD-A5A7-ED10-A137B906DAF4}"/>
              </a:ext>
            </a:extLst>
          </p:cNvPr>
          <p:cNvSpPr>
            <a:spLocks noGrp="1"/>
          </p:cNvSpPr>
          <p:nvPr>
            <p:ph type="body" sz="half" idx="19"/>
          </p:nvPr>
        </p:nvSpPr>
        <p:spPr/>
        <p:txBody>
          <a:bodyPr/>
          <a:lstStyle/>
          <a:p>
            <a:r>
              <a:rPr lang="de-DE" sz="1400"/>
              <a:t>Eine der Hauptgefahren bei SMB ist die unverschlüsselte Übertragung von Daten, die zu Datenlecks und potenziellen Angriffen führen kann.</a:t>
            </a:r>
          </a:p>
        </p:txBody>
      </p:sp>
      <p:sp>
        <p:nvSpPr>
          <p:cNvPr id="5" name="Textplatzhalter 4">
            <a:extLst>
              <a:ext uri="{FF2B5EF4-FFF2-40B4-BE49-F238E27FC236}">
                <a16:creationId xmlns:a16="http://schemas.microsoft.com/office/drawing/2014/main" id="{249286A1-1FB8-5C72-6E9D-46517A124F3C}"/>
              </a:ext>
            </a:extLst>
          </p:cNvPr>
          <p:cNvSpPr>
            <a:spLocks noGrp="1"/>
          </p:cNvSpPr>
          <p:nvPr>
            <p:ph type="body" idx="21"/>
          </p:nvPr>
        </p:nvSpPr>
        <p:spPr/>
        <p:txBody>
          <a:bodyPr/>
          <a:lstStyle/>
          <a:p>
            <a:r>
              <a:rPr lang="de-DE"/>
              <a:t>Man-in-the-Middle-Angriffe</a:t>
            </a:r>
          </a:p>
        </p:txBody>
      </p:sp>
      <p:sp>
        <p:nvSpPr>
          <p:cNvPr id="6" name="Textplatzhalter 5">
            <a:extLst>
              <a:ext uri="{FF2B5EF4-FFF2-40B4-BE49-F238E27FC236}">
                <a16:creationId xmlns:a16="http://schemas.microsoft.com/office/drawing/2014/main" id="{EB6A1FB9-1E83-9727-AA81-E609B2AA46FC}"/>
              </a:ext>
            </a:extLst>
          </p:cNvPr>
          <p:cNvSpPr>
            <a:spLocks noGrp="1"/>
          </p:cNvSpPr>
          <p:nvPr>
            <p:ph type="body" sz="half" idx="22"/>
          </p:nvPr>
        </p:nvSpPr>
        <p:spPr/>
        <p:txBody>
          <a:bodyPr/>
          <a:lstStyle/>
          <a:p>
            <a:r>
              <a:rPr lang="de-DE" sz="1400"/>
              <a:t>SMB ist anfällig für Man-in-the-Middle-Angriffe, bei denen ein Angreifer den Datenverkehr abhören und manipulieren kann, was zu Informationsdiebstahl führt.</a:t>
            </a:r>
          </a:p>
        </p:txBody>
      </p:sp>
      <p:sp>
        <p:nvSpPr>
          <p:cNvPr id="7" name="Textplatzhalter 6">
            <a:extLst>
              <a:ext uri="{FF2B5EF4-FFF2-40B4-BE49-F238E27FC236}">
                <a16:creationId xmlns:a16="http://schemas.microsoft.com/office/drawing/2014/main" id="{EB4B3554-B4DD-175C-E9BE-4FFAF33B6F2B}"/>
              </a:ext>
            </a:extLst>
          </p:cNvPr>
          <p:cNvSpPr>
            <a:spLocks noGrp="1"/>
          </p:cNvSpPr>
          <p:nvPr>
            <p:ph type="body" idx="24"/>
          </p:nvPr>
        </p:nvSpPr>
        <p:spPr/>
        <p:txBody>
          <a:bodyPr/>
          <a:lstStyle/>
          <a:p>
            <a:r>
              <a:rPr lang="de-DE"/>
              <a:t>Veraltete Authentifizierungsmethoden</a:t>
            </a:r>
          </a:p>
        </p:txBody>
      </p:sp>
      <p:sp>
        <p:nvSpPr>
          <p:cNvPr id="8" name="Textplatzhalter 7">
            <a:extLst>
              <a:ext uri="{FF2B5EF4-FFF2-40B4-BE49-F238E27FC236}">
                <a16:creationId xmlns:a16="http://schemas.microsoft.com/office/drawing/2014/main" id="{D0ADF673-15FF-F28B-3875-79A55F9503FF}"/>
              </a:ext>
            </a:extLst>
          </p:cNvPr>
          <p:cNvSpPr>
            <a:spLocks noGrp="1"/>
          </p:cNvSpPr>
          <p:nvPr>
            <p:ph type="body" sz="half" idx="25"/>
          </p:nvPr>
        </p:nvSpPr>
        <p:spPr/>
        <p:txBody>
          <a:bodyPr/>
          <a:lstStyle/>
          <a:p>
            <a:r>
              <a:rPr lang="de-DE" sz="1400"/>
              <a:t>Die Verwendung veralteter Authentifizierungsmethoden in SMB kann Sicherheitslücken eröffnen und unautorisierten Zugriff ermöglichen. Es ist wichtig, starke Authentifizierungsmethoden zu verwenden.</a:t>
            </a:r>
          </a:p>
        </p:txBody>
      </p:sp>
      <p:pic>
        <p:nvPicPr>
          <p:cNvPr id="10" name="Bildplatzhalter 9">
            <a:extLst>
              <a:ext uri="{FF2B5EF4-FFF2-40B4-BE49-F238E27FC236}">
                <a16:creationId xmlns:a16="http://schemas.microsoft.com/office/drawing/2014/main" id="{B8417527-5115-609F-E0FF-730346327568}"/>
              </a:ext>
            </a:extLst>
          </p:cNvPr>
          <p:cNvPicPr>
            <a:picLocks noGrp="1" noChangeAspect="1"/>
          </p:cNvPicPr>
          <p:nvPr>
            <p:ph type="pic" sz="quarter" idx="26"/>
          </p:nvPr>
        </p:nvPicPr>
        <p:blipFill>
          <a:blip r:embed="rId2"/>
          <a:srcRect l="3941" r="3941"/>
          <a:stretch>
            <a:fillRect/>
          </a:stretch>
        </p:blipFill>
        <p:spPr/>
      </p:pic>
    </p:spTree>
    <p:extLst>
      <p:ext uri="{BB962C8B-B14F-4D97-AF65-F5344CB8AC3E}">
        <p14:creationId xmlns:p14="http://schemas.microsoft.com/office/powerpoint/2010/main" val="3534904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872977-5476-2DAC-0A64-8BF72CA56192}"/>
              </a:ext>
            </a:extLst>
          </p:cNvPr>
          <p:cNvSpPr>
            <a:spLocks noGrp="1"/>
          </p:cNvSpPr>
          <p:nvPr>
            <p:ph type="title"/>
          </p:nvPr>
        </p:nvSpPr>
        <p:spPr/>
        <p:txBody>
          <a:bodyPr/>
          <a:lstStyle/>
          <a:p>
            <a:r>
              <a:rPr lang="de-DE"/>
              <a:t>Best Practices zur Absicherung von SMB</a:t>
            </a:r>
          </a:p>
        </p:txBody>
      </p:sp>
      <p:sp>
        <p:nvSpPr>
          <p:cNvPr id="3" name="Textplatzhalter 2">
            <a:extLst>
              <a:ext uri="{FF2B5EF4-FFF2-40B4-BE49-F238E27FC236}">
                <a16:creationId xmlns:a16="http://schemas.microsoft.com/office/drawing/2014/main" id="{92353800-94FF-BDD9-0FD5-6CD4C98D5196}"/>
              </a:ext>
            </a:extLst>
          </p:cNvPr>
          <p:cNvSpPr>
            <a:spLocks noGrp="1"/>
          </p:cNvSpPr>
          <p:nvPr>
            <p:ph type="body" idx="1"/>
          </p:nvPr>
        </p:nvSpPr>
        <p:spPr/>
        <p:txBody>
          <a:bodyPr/>
          <a:lstStyle/>
          <a:p>
            <a:r>
              <a:rPr lang="de-DE"/>
              <a:t>Verschlüsselung</a:t>
            </a:r>
          </a:p>
        </p:txBody>
      </p:sp>
      <p:sp>
        <p:nvSpPr>
          <p:cNvPr id="4" name="Textplatzhalter 3">
            <a:extLst>
              <a:ext uri="{FF2B5EF4-FFF2-40B4-BE49-F238E27FC236}">
                <a16:creationId xmlns:a16="http://schemas.microsoft.com/office/drawing/2014/main" id="{5CBEC7C5-C499-ABC4-FF7A-72F94627CAF2}"/>
              </a:ext>
            </a:extLst>
          </p:cNvPr>
          <p:cNvSpPr>
            <a:spLocks noGrp="1"/>
          </p:cNvSpPr>
          <p:nvPr>
            <p:ph type="body" sz="half" idx="2"/>
          </p:nvPr>
        </p:nvSpPr>
        <p:spPr/>
        <p:txBody>
          <a:bodyPr/>
          <a:lstStyle/>
          <a:p>
            <a:r>
              <a:rPr lang="de-DE" sz="1400"/>
              <a:t>Eine der effektivsten Maßnahmen zur Absicherung von SMB ist die Verschlüsselung des Datenverkehrs, um Datenschutz und Integrität zu gewährleisten.</a:t>
            </a:r>
          </a:p>
        </p:txBody>
      </p:sp>
      <p:pic>
        <p:nvPicPr>
          <p:cNvPr id="11" name="Bildplatzhalter 10">
            <a:extLst>
              <a:ext uri="{FF2B5EF4-FFF2-40B4-BE49-F238E27FC236}">
                <a16:creationId xmlns:a16="http://schemas.microsoft.com/office/drawing/2014/main" id="{BDD482C8-DD9F-1D3A-9E7F-178C9DD3863E}"/>
              </a:ext>
            </a:extLst>
          </p:cNvPr>
          <p:cNvPicPr>
            <a:picLocks noGrp="1" noChangeAspect="1"/>
          </p:cNvPicPr>
          <p:nvPr>
            <p:ph type="pic" sz="quarter" idx="17"/>
          </p:nvPr>
        </p:nvPicPr>
        <p:blipFill>
          <a:blip r:embed="rId2"/>
          <a:srcRect l="16667" r="16667"/>
          <a:stretch>
            <a:fillRect/>
          </a:stretch>
        </p:blipFill>
        <p:spPr/>
      </p:pic>
      <p:sp>
        <p:nvSpPr>
          <p:cNvPr id="6" name="Textplatzhalter 5">
            <a:extLst>
              <a:ext uri="{FF2B5EF4-FFF2-40B4-BE49-F238E27FC236}">
                <a16:creationId xmlns:a16="http://schemas.microsoft.com/office/drawing/2014/main" id="{12239251-4E71-554A-ED51-915B6CB8707A}"/>
              </a:ext>
            </a:extLst>
          </p:cNvPr>
          <p:cNvSpPr>
            <a:spLocks noGrp="1"/>
          </p:cNvSpPr>
          <p:nvPr>
            <p:ph type="body" idx="18"/>
          </p:nvPr>
        </p:nvSpPr>
        <p:spPr/>
        <p:txBody>
          <a:bodyPr/>
          <a:lstStyle/>
          <a:p>
            <a:r>
              <a:rPr lang="de-DE"/>
              <a:t>Firewall-Konfiguration</a:t>
            </a:r>
          </a:p>
        </p:txBody>
      </p:sp>
      <p:sp>
        <p:nvSpPr>
          <p:cNvPr id="7" name="Textplatzhalter 6">
            <a:extLst>
              <a:ext uri="{FF2B5EF4-FFF2-40B4-BE49-F238E27FC236}">
                <a16:creationId xmlns:a16="http://schemas.microsoft.com/office/drawing/2014/main" id="{0C0E28FE-F0EF-01E7-0126-1431EA0B7AF5}"/>
              </a:ext>
            </a:extLst>
          </p:cNvPr>
          <p:cNvSpPr>
            <a:spLocks noGrp="1"/>
          </p:cNvSpPr>
          <p:nvPr>
            <p:ph type="body" sz="half" idx="19"/>
          </p:nvPr>
        </p:nvSpPr>
        <p:spPr/>
        <p:txBody>
          <a:bodyPr/>
          <a:lstStyle/>
          <a:p>
            <a:r>
              <a:rPr lang="de-DE" sz="1400"/>
              <a:t>Durch die richtige Konfiguration von Firewalls können SMB-Verbindungen überwacht und unerwünschter Datenverkehr blockiert werden, um das Netzwerk zu schützen.</a:t>
            </a:r>
          </a:p>
        </p:txBody>
      </p:sp>
      <p:sp>
        <p:nvSpPr>
          <p:cNvPr id="8" name="Textplatzhalter 7">
            <a:extLst>
              <a:ext uri="{FF2B5EF4-FFF2-40B4-BE49-F238E27FC236}">
                <a16:creationId xmlns:a16="http://schemas.microsoft.com/office/drawing/2014/main" id="{1DE2ECE1-ED63-FCFB-545A-AA90A35EB982}"/>
              </a:ext>
            </a:extLst>
          </p:cNvPr>
          <p:cNvSpPr>
            <a:spLocks noGrp="1"/>
          </p:cNvSpPr>
          <p:nvPr>
            <p:ph type="body" idx="20"/>
          </p:nvPr>
        </p:nvSpPr>
        <p:spPr/>
        <p:txBody>
          <a:bodyPr/>
          <a:lstStyle/>
          <a:p>
            <a:r>
              <a:rPr lang="de-DE"/>
              <a:t>Regelmäßige Updates</a:t>
            </a:r>
          </a:p>
        </p:txBody>
      </p:sp>
      <p:sp>
        <p:nvSpPr>
          <p:cNvPr id="9" name="Textplatzhalter 8">
            <a:extLst>
              <a:ext uri="{FF2B5EF4-FFF2-40B4-BE49-F238E27FC236}">
                <a16:creationId xmlns:a16="http://schemas.microsoft.com/office/drawing/2014/main" id="{228F7108-AAB9-9270-1254-BED0B3BEF33E}"/>
              </a:ext>
            </a:extLst>
          </p:cNvPr>
          <p:cNvSpPr>
            <a:spLocks noGrp="1"/>
          </p:cNvSpPr>
          <p:nvPr>
            <p:ph type="body" sz="half" idx="21"/>
          </p:nvPr>
        </p:nvSpPr>
        <p:spPr/>
        <p:txBody>
          <a:bodyPr/>
          <a:lstStyle/>
          <a:p>
            <a:r>
              <a:rPr lang="de-DE" sz="1400"/>
              <a:t>Aktualisierungen von Betriebssystemen und SMB-Versionen sollten regelmäßig durchgeführt werden, um Sicherheitspatches zu erhalten und potenzielle Schwachstellen zu beheben.</a:t>
            </a:r>
          </a:p>
        </p:txBody>
      </p:sp>
      <p:sp>
        <p:nvSpPr>
          <p:cNvPr id="10" name="Textplatzhalter 9">
            <a:extLst>
              <a:ext uri="{FF2B5EF4-FFF2-40B4-BE49-F238E27FC236}">
                <a16:creationId xmlns:a16="http://schemas.microsoft.com/office/drawing/2014/main" id="{537088EE-F57F-0A5D-9B8F-E77786E5EA69}"/>
              </a:ext>
            </a:extLst>
          </p:cNvPr>
          <p:cNvSpPr>
            <a:spLocks noGrp="1"/>
          </p:cNvSpPr>
          <p:nvPr>
            <p:ph type="body" sz="quarter" idx="22"/>
          </p:nvPr>
        </p:nvSpPr>
        <p:spPr/>
        <p:txBody>
          <a:bodyPr/>
          <a:lstStyle/>
          <a:p>
            <a:r>
              <a:rPr lang="de-DE"/>
              <a:t>Photos provided by Unsplash</a:t>
            </a:r>
          </a:p>
        </p:txBody>
      </p:sp>
    </p:spTree>
    <p:extLst>
      <p:ext uri="{BB962C8B-B14F-4D97-AF65-F5344CB8AC3E}">
        <p14:creationId xmlns:p14="http://schemas.microsoft.com/office/powerpoint/2010/main" val="521364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
    <p:bg>
      <p:bgPr>
        <a:solidFill>
          <a:srgbClr val="F2F2F2"/>
        </a:solidFill>
        <a:effectLst/>
      </p:bgPr>
    </p:bg>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1219200"/>
        </p:xfrm>
        <a:graphic>
          <a:graphicData uri="http://schemas.openxmlformats.org/drawingml/2006/table">
            <a:tbl>
              <a:tblPr/>
              <a:tblGrid>
                <a:gridCol w="5181600">
                  <a:extLst>
                    <a:ext uri="{9D8B030D-6E8A-4147-A177-3AD203B41FA5}">
                      <a16:colId xmlns:a16="http://schemas.microsoft.com/office/drawing/2014/main" val="20000"/>
                    </a:ext>
                  </a:extLst>
                </a:gridCol>
                <a:gridCol w="5181600">
                  <a:extLst>
                    <a:ext uri="{9D8B030D-6E8A-4147-A177-3AD203B41FA5}">
                      <a16:colId xmlns:a16="http://schemas.microsoft.com/office/drawing/2014/main" val="20001"/>
                    </a:ext>
                  </a:extLst>
                </a:gridCol>
              </a:tblGrid>
              <a:tr h="524256">
                <a:tc>
                  <a:txBody>
                    <a:bodyPr/>
                    <a:lstStyle/>
                    <a:p>
                      <a:pPr marL="0" indent="0">
                        <a:buNone/>
                      </a:pPr>
                      <a:r>
                        <a:rPr lang="en-US" sz="1400" dirty="0">
                          <a:solidFill>
                            <a:srgbClr val="000000"/>
                          </a:solidFill>
                          <a:latin typeface="Calibri SemiBold" pitchFamily="34" charset="0"/>
                          <a:ea typeface="Calibri SemiBold" pitchFamily="34" charset="-122"/>
                          <a:cs typeface="Calibri SemiBold" pitchFamily="34" charset="-120"/>
                        </a:rPr>
                        <a:t>Sicherheitsmaßnahme</a:t>
                      </a:r>
                      <a:endParaRPr lang="en-US" sz="1400" dirty="0">
                        <a:latin typeface="Calibri SemiBold" charset="0"/>
                        <a:ea typeface="Calibri SemiBold" charset="0"/>
                        <a:cs typeface="Calibri SemiBold"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DE0E0"/>
                    </a:solidFill>
                  </a:tcPr>
                </a:tc>
                <a:tc>
                  <a:txBody>
                    <a:bodyPr/>
                    <a:lstStyle/>
                    <a:p>
                      <a:pPr marL="0" indent="0">
                        <a:buNone/>
                      </a:pPr>
                      <a:r>
                        <a:rPr lang="en-US" sz="1400" dirty="0">
                          <a:solidFill>
                            <a:srgbClr val="000000"/>
                          </a:solidFill>
                          <a:latin typeface="Calibri SemiBold" pitchFamily="34" charset="0"/>
                          <a:ea typeface="Calibri SemiBold" pitchFamily="34" charset="-122"/>
                          <a:cs typeface="Calibri SemiBold" pitchFamily="34" charset="-120"/>
                        </a:rPr>
                        <a:t>Beschreibung</a:t>
                      </a:r>
                      <a:endParaRPr lang="en-US" sz="1400" dirty="0">
                        <a:latin typeface="Calibri SemiBold" charset="0"/>
                        <a:ea typeface="Calibri SemiBold" charset="0"/>
                        <a:cs typeface="Calibri SemiBold"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DE0E0"/>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Netzwerksegmentierung</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Trennung von SMB-Traffic in isolierte Netzwerkbereiche zur Begrenzung von Angriffen.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Benutzerauthentifizierung</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Strenge Authentifizierungsmethoden wie Mehrfaktor-Authentifizierung für sicheren Zugriff.</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Protokollierung und Überwachung</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Erfassung von SMB-Aktivitäten zur Früherkennung von Sicherheitsvorfällen.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3"/>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Zugriffssteuerung</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Feinabstimmung der Zugriffsrechte für Dateien und Ressourcen, um unbefugte Zugriffe zu verhindern.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4"/>
                  </a:ext>
                </a:extLst>
              </a:tr>
            </a:tbl>
          </a:graphicData>
        </a:graphic>
      </p:graphicFrame>
      <p:sp>
        <p:nvSpPr>
          <p:cNvPr id="3" name="Text 0"/>
          <p:cNvSpPr/>
          <p:nvPr/>
        </p:nvSpPr>
        <p:spPr>
          <a:xfrm>
            <a:off x="914400" y="723900"/>
            <a:ext cx="10439400" cy="1320800"/>
          </a:xfrm>
          <a:prstGeom prst="rect">
            <a:avLst/>
          </a:prstGeom>
          <a:noFill/>
          <a:ln/>
        </p:spPr>
        <p:txBody>
          <a:bodyPr wrap="square" rtlCol="0" anchor="ctr"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400">
                <a:latin typeface="Calibri"/>
                <a:ea typeface="Calibri"/>
                <a:cs typeface="Calibri"/>
              </a:rPr>
              <a:t>Sicherheitsmaßnahmen für SMB</a:t>
            </a:r>
            <a:endParaRPr lang="en-US" sz="4400" dirty="0">
              <a:latin typeface="Calibri"/>
              <a:ea typeface="Calibri"/>
              <a:cs typeface="Calibri"/>
            </a:endParaRPr>
          </a:p>
        </p:txBody>
      </p:sp>
      <p:sp>
        <p:nvSpPr>
          <p:cNvPr id="4" name="Shape 1"/>
          <p:cNvSpPr/>
          <p:nvPr/>
        </p:nvSpPr>
        <p:spPr>
          <a:xfrm>
            <a:off x="1219200" y="1219200"/>
            <a:ext cx="1219200" cy="1219200"/>
          </a:xfrm>
          <a:prstGeom prst="line">
            <a:avLst/>
          </a:prstGeom>
          <a:noFill/>
          <a:ln/>
        </p:spPr>
        <p:txBody>
          <a:bodyPr/>
          <a:lstStyle/>
          <a:p>
            <a:endParaRPr lang="de-DE"/>
          </a:p>
        </p:txBody>
      </p:sp>
    </p:spTree>
    <p:extLst>
      <p:ext uri="{BB962C8B-B14F-4D97-AF65-F5344CB8AC3E}">
        <p14:creationId xmlns:p14="http://schemas.microsoft.com/office/powerpoint/2010/main" val="4246710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
    <p:bg>
      <p:bgPr>
        <a:solidFill>
          <a:srgbClr val="F2F2F2"/>
        </a:solidFill>
        <a:effectLst/>
      </p:bgPr>
    </p:bg>
    <p:spTree>
      <p:nvGrpSpPr>
        <p:cNvPr id="1" name=""/>
        <p:cNvGrpSpPr/>
        <p:nvPr/>
      </p:nvGrpSpPr>
      <p:grpSpPr>
        <a:xfrm>
          <a:off x="0" y="0"/>
          <a:ext cx="0" cy="0"/>
          <a:chOff x="0" y="0"/>
          <a:chExt cx="0" cy="0"/>
        </a:xfrm>
      </p:grpSpPr>
      <p:graphicFrame>
        <p:nvGraphicFramePr>
          <p:cNvPr id="2" name="Chart 0"/>
          <p:cNvGraphicFramePr/>
          <p:nvPr>
            <p:extLst>
              <p:ext uri="{D42A27DB-BD31-4B8C-83A1-F6EECF244321}">
                <p14:modId xmlns:p14="http://schemas.microsoft.com/office/powerpoint/2010/main" val="1182667755"/>
              </p:ext>
            </p:extLst>
          </p:nvPr>
        </p:nvGraphicFramePr>
        <p:xfrm>
          <a:off x="1219200" y="1930400"/>
          <a:ext cx="1816100" cy="18161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1"/>
          <p:cNvGraphicFramePr/>
          <p:nvPr>
            <p:extLst>
              <p:ext uri="{D42A27DB-BD31-4B8C-83A1-F6EECF244321}">
                <p14:modId xmlns:p14="http://schemas.microsoft.com/office/powerpoint/2010/main" val="4160584314"/>
              </p:ext>
            </p:extLst>
          </p:nvPr>
        </p:nvGraphicFramePr>
        <p:xfrm>
          <a:off x="3797300" y="1930400"/>
          <a:ext cx="1816100" cy="18161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2"/>
          <p:cNvGraphicFramePr/>
          <p:nvPr>
            <p:extLst>
              <p:ext uri="{D42A27DB-BD31-4B8C-83A1-F6EECF244321}">
                <p14:modId xmlns:p14="http://schemas.microsoft.com/office/powerpoint/2010/main" val="2289160131"/>
              </p:ext>
            </p:extLst>
          </p:nvPr>
        </p:nvGraphicFramePr>
        <p:xfrm>
          <a:off x="6591300" y="1930400"/>
          <a:ext cx="1816100" cy="18161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Chart 3"/>
          <p:cNvGraphicFramePr/>
          <p:nvPr>
            <p:extLst>
              <p:ext uri="{D42A27DB-BD31-4B8C-83A1-F6EECF244321}">
                <p14:modId xmlns:p14="http://schemas.microsoft.com/office/powerpoint/2010/main" val="3980682161"/>
              </p:ext>
            </p:extLst>
          </p:nvPr>
        </p:nvGraphicFramePr>
        <p:xfrm>
          <a:off x="9207500" y="1930400"/>
          <a:ext cx="1816100" cy="1816100"/>
        </p:xfrm>
        <a:graphic>
          <a:graphicData uri="http://schemas.openxmlformats.org/drawingml/2006/chart">
            <c:chart xmlns:c="http://schemas.openxmlformats.org/drawingml/2006/chart" xmlns:r="http://schemas.openxmlformats.org/officeDocument/2006/relationships" r:id="rId6"/>
          </a:graphicData>
        </a:graphic>
      </p:graphicFrame>
      <p:sp>
        <p:nvSpPr>
          <p:cNvPr id="6" name="Textfeld 5">
            <a:extLst>
              <a:ext uri="{FF2B5EF4-FFF2-40B4-BE49-F238E27FC236}">
                <a16:creationId xmlns:a16="http://schemas.microsoft.com/office/drawing/2014/main" id="{EEB878ED-026C-4CA8-BA64-B73E3D82D9A1}"/>
              </a:ext>
            </a:extLst>
          </p:cNvPr>
          <p:cNvSpPr txBox="1"/>
          <p:nvPr/>
        </p:nvSpPr>
        <p:spPr>
          <a:xfrm>
            <a:off x="914400" y="723900"/>
            <a:ext cx="10439400" cy="1320800"/>
          </a:xfrm>
          <a:prstGeom prst="rect">
            <a:avLst/>
          </a:prstGeom>
          <a:noFill/>
        </p:spPr>
        <p:txBody>
          <a:bodyPr vertOverflow="overflow" vert="horz" wrap="square" rtlCol="0" anchor="ctr" anchorCtr="0">
            <a:spAutoFit/>
          </a:bodyPr>
          <a:lstStyle/>
          <a:p>
            <a:r>
              <a:rPr lang="de-DE" sz="4400">
                <a:latin typeface="Calibri"/>
                <a:ea typeface="Calibri"/>
                <a:cs typeface="Calibri"/>
              </a:rPr>
              <a:t>Häufige Angriffsvektoren auf SMB</a:t>
            </a:r>
          </a:p>
        </p:txBody>
      </p:sp>
      <p:sp>
        <p:nvSpPr>
          <p:cNvPr id="7" name="Textfeld 6">
            <a:extLst>
              <a:ext uri="{FF2B5EF4-FFF2-40B4-BE49-F238E27FC236}">
                <a16:creationId xmlns:a16="http://schemas.microsoft.com/office/drawing/2014/main" id="{3722859A-0570-4309-B299-41FB75A7DEF9}"/>
              </a:ext>
            </a:extLst>
          </p:cNvPr>
          <p:cNvSpPr txBox="1"/>
          <p:nvPr/>
        </p:nvSpPr>
        <p:spPr>
          <a:xfrm>
            <a:off x="1663700" y="2603500"/>
            <a:ext cx="914400" cy="457200"/>
          </a:xfrm>
          <a:prstGeom prst="rect">
            <a:avLst/>
          </a:prstGeom>
          <a:noFill/>
        </p:spPr>
        <p:txBody>
          <a:bodyPr vertOverflow="overflow" vert="horz" wrap="square" rtlCol="0" anchor="ctr" anchorCtr="1">
            <a:spAutoFit/>
          </a:bodyPr>
          <a:lstStyle/>
          <a:p>
            <a:pPr algn="ctr"/>
            <a:r>
              <a:rPr lang="de-DE" sz="2400">
                <a:latin typeface="Calibri"/>
                <a:ea typeface="Calibri"/>
                <a:cs typeface="Calibri"/>
              </a:rPr>
              <a:t>25%</a:t>
            </a:r>
          </a:p>
        </p:txBody>
      </p:sp>
      <p:sp>
        <p:nvSpPr>
          <p:cNvPr id="8" name="Textfeld 7">
            <a:extLst>
              <a:ext uri="{FF2B5EF4-FFF2-40B4-BE49-F238E27FC236}">
                <a16:creationId xmlns:a16="http://schemas.microsoft.com/office/drawing/2014/main" id="{05D7F973-FC43-4FCF-9000-5579DF7D0476}"/>
              </a:ext>
            </a:extLst>
          </p:cNvPr>
          <p:cNvSpPr txBox="1"/>
          <p:nvPr/>
        </p:nvSpPr>
        <p:spPr>
          <a:xfrm>
            <a:off x="4241800" y="2603500"/>
            <a:ext cx="914400" cy="457200"/>
          </a:xfrm>
          <a:prstGeom prst="rect">
            <a:avLst/>
          </a:prstGeom>
          <a:noFill/>
        </p:spPr>
        <p:txBody>
          <a:bodyPr vertOverflow="overflow" vert="horz" wrap="square" rtlCol="0" anchor="ctr" anchorCtr="1">
            <a:spAutoFit/>
          </a:bodyPr>
          <a:lstStyle/>
          <a:p>
            <a:pPr algn="ctr"/>
            <a:r>
              <a:rPr lang="de-DE" sz="2400">
                <a:latin typeface="Calibri"/>
                <a:ea typeface="Calibri"/>
                <a:cs typeface="Calibri"/>
              </a:rPr>
              <a:t>35%</a:t>
            </a:r>
          </a:p>
        </p:txBody>
      </p:sp>
      <p:sp>
        <p:nvSpPr>
          <p:cNvPr id="9" name="Textfeld 8">
            <a:extLst>
              <a:ext uri="{FF2B5EF4-FFF2-40B4-BE49-F238E27FC236}">
                <a16:creationId xmlns:a16="http://schemas.microsoft.com/office/drawing/2014/main" id="{8851991E-6051-4500-B48A-A9209BEB2BC9}"/>
              </a:ext>
            </a:extLst>
          </p:cNvPr>
          <p:cNvSpPr txBox="1"/>
          <p:nvPr/>
        </p:nvSpPr>
        <p:spPr>
          <a:xfrm>
            <a:off x="7035800" y="2603500"/>
            <a:ext cx="914400" cy="457200"/>
          </a:xfrm>
          <a:prstGeom prst="rect">
            <a:avLst/>
          </a:prstGeom>
          <a:noFill/>
        </p:spPr>
        <p:txBody>
          <a:bodyPr vertOverflow="overflow" vert="horz" wrap="square" rtlCol="0" anchor="ctr" anchorCtr="1">
            <a:spAutoFit/>
          </a:bodyPr>
          <a:lstStyle/>
          <a:p>
            <a:pPr algn="ctr"/>
            <a:r>
              <a:rPr lang="de-DE" sz="2400">
                <a:latin typeface="Calibri"/>
                <a:ea typeface="Calibri"/>
                <a:cs typeface="Calibri"/>
              </a:rPr>
              <a:t>20%</a:t>
            </a:r>
          </a:p>
        </p:txBody>
      </p:sp>
      <p:sp>
        <p:nvSpPr>
          <p:cNvPr id="10" name="Textfeld 9">
            <a:extLst>
              <a:ext uri="{FF2B5EF4-FFF2-40B4-BE49-F238E27FC236}">
                <a16:creationId xmlns:a16="http://schemas.microsoft.com/office/drawing/2014/main" id="{85D67A5F-C1C7-409E-863D-5FEA77BE96C7}"/>
              </a:ext>
            </a:extLst>
          </p:cNvPr>
          <p:cNvSpPr txBox="1"/>
          <p:nvPr/>
        </p:nvSpPr>
        <p:spPr>
          <a:xfrm>
            <a:off x="9652000" y="2603500"/>
            <a:ext cx="914400" cy="457200"/>
          </a:xfrm>
          <a:prstGeom prst="rect">
            <a:avLst/>
          </a:prstGeom>
          <a:noFill/>
        </p:spPr>
        <p:txBody>
          <a:bodyPr vertOverflow="overflow" vert="horz" wrap="square" rtlCol="0" anchor="ctr" anchorCtr="1">
            <a:spAutoFit/>
          </a:bodyPr>
          <a:lstStyle/>
          <a:p>
            <a:pPr algn="ctr"/>
            <a:r>
              <a:rPr lang="de-DE" sz="2400">
                <a:latin typeface="Calibri"/>
                <a:ea typeface="Calibri"/>
                <a:cs typeface="Calibri"/>
              </a:rPr>
              <a:t>20%</a:t>
            </a:r>
          </a:p>
        </p:txBody>
      </p:sp>
      <p:sp>
        <p:nvSpPr>
          <p:cNvPr id="11" name="Textfeld 10">
            <a:extLst>
              <a:ext uri="{FF2B5EF4-FFF2-40B4-BE49-F238E27FC236}">
                <a16:creationId xmlns:a16="http://schemas.microsoft.com/office/drawing/2014/main" id="{BDCA6EA8-E704-4564-9D3D-CFD14A16A382}"/>
              </a:ext>
            </a:extLst>
          </p:cNvPr>
          <p:cNvSpPr txBox="1"/>
          <p:nvPr/>
        </p:nvSpPr>
        <p:spPr>
          <a:xfrm>
            <a:off x="927100" y="3797300"/>
            <a:ext cx="2400300" cy="736600"/>
          </a:xfrm>
          <a:prstGeom prst="rect">
            <a:avLst/>
          </a:prstGeom>
          <a:noFill/>
        </p:spPr>
        <p:txBody>
          <a:bodyPr vertOverflow="overflow" vert="horz" wrap="square" rtlCol="0" anchor="b" anchorCtr="1">
            <a:spAutoFit/>
          </a:bodyPr>
          <a:lstStyle/>
          <a:p>
            <a:pPr algn="ctr"/>
            <a:r>
              <a:rPr lang="de-DE" sz="2000" b="1">
                <a:solidFill>
                  <a:srgbClr val="404040"/>
                </a:solidFill>
              </a:rPr>
              <a:t>Unverschlüsselter Datenverkehr</a:t>
            </a:r>
          </a:p>
        </p:txBody>
      </p:sp>
      <p:sp>
        <p:nvSpPr>
          <p:cNvPr id="12" name="Textfeld 11">
            <a:extLst>
              <a:ext uri="{FF2B5EF4-FFF2-40B4-BE49-F238E27FC236}">
                <a16:creationId xmlns:a16="http://schemas.microsoft.com/office/drawing/2014/main" id="{6C5A03FD-7118-4D6E-81B7-45D2B009DF36}"/>
              </a:ext>
            </a:extLst>
          </p:cNvPr>
          <p:cNvSpPr txBox="1"/>
          <p:nvPr/>
        </p:nvSpPr>
        <p:spPr>
          <a:xfrm>
            <a:off x="927100" y="4597400"/>
            <a:ext cx="2400300" cy="1320800"/>
          </a:xfrm>
          <a:prstGeom prst="rect">
            <a:avLst/>
          </a:prstGeom>
          <a:noFill/>
        </p:spPr>
        <p:txBody>
          <a:bodyPr vertOverflow="overflow" vert="horz" wrap="square" rtlCol="0" anchor="t">
            <a:spAutoFit/>
          </a:bodyPr>
          <a:lstStyle/>
          <a:p>
            <a:pPr algn="ctr"/>
            <a:r>
              <a:rPr lang="de-DE" sz="1400">
                <a:solidFill>
                  <a:srgbClr val="404040"/>
                </a:solidFill>
                <a:latin typeface="Roboto"/>
                <a:ea typeface="Roboto"/>
              </a:rPr>
              <a:t>Unverschlüsselter Datenverkehr stellt einen hohen Sicherheitsrisiko dar, da er abgehört und für schädliche Zwecke genutzt werden kann.</a:t>
            </a:r>
          </a:p>
        </p:txBody>
      </p:sp>
      <p:sp>
        <p:nvSpPr>
          <p:cNvPr id="13" name="Textfeld 12">
            <a:extLst>
              <a:ext uri="{FF2B5EF4-FFF2-40B4-BE49-F238E27FC236}">
                <a16:creationId xmlns:a16="http://schemas.microsoft.com/office/drawing/2014/main" id="{C0F4B68E-EAD7-4CDA-B5B3-F254EDA73E59}"/>
              </a:ext>
            </a:extLst>
          </p:cNvPr>
          <p:cNvSpPr txBox="1"/>
          <p:nvPr/>
        </p:nvSpPr>
        <p:spPr>
          <a:xfrm>
            <a:off x="3505200" y="3797300"/>
            <a:ext cx="2400300" cy="736600"/>
          </a:xfrm>
          <a:prstGeom prst="rect">
            <a:avLst/>
          </a:prstGeom>
          <a:noFill/>
        </p:spPr>
        <p:txBody>
          <a:bodyPr vertOverflow="overflow" vert="horz" wrap="square" rtlCol="0" anchor="b" anchorCtr="1">
            <a:spAutoFit/>
          </a:bodyPr>
          <a:lstStyle/>
          <a:p>
            <a:pPr algn="ctr"/>
            <a:r>
              <a:rPr lang="de-DE" sz="2000" b="1">
                <a:solidFill>
                  <a:srgbClr val="404040"/>
                </a:solidFill>
              </a:rPr>
              <a:t>Schwache Authentifizierung</a:t>
            </a:r>
          </a:p>
        </p:txBody>
      </p:sp>
      <p:sp>
        <p:nvSpPr>
          <p:cNvPr id="14" name="Textfeld 13">
            <a:extLst>
              <a:ext uri="{FF2B5EF4-FFF2-40B4-BE49-F238E27FC236}">
                <a16:creationId xmlns:a16="http://schemas.microsoft.com/office/drawing/2014/main" id="{33F87373-8AB6-4E4D-9312-C803AD19EEAE}"/>
              </a:ext>
            </a:extLst>
          </p:cNvPr>
          <p:cNvSpPr txBox="1"/>
          <p:nvPr/>
        </p:nvSpPr>
        <p:spPr>
          <a:xfrm>
            <a:off x="3505200" y="4584700"/>
            <a:ext cx="2400300" cy="1320800"/>
          </a:xfrm>
          <a:prstGeom prst="rect">
            <a:avLst/>
          </a:prstGeom>
          <a:noFill/>
        </p:spPr>
        <p:txBody>
          <a:bodyPr vertOverflow="overflow" vert="horz" wrap="square" rtlCol="0" anchor="t">
            <a:spAutoFit/>
          </a:bodyPr>
          <a:lstStyle/>
          <a:p>
            <a:pPr algn="ctr"/>
            <a:r>
              <a:rPr lang="de-DE" sz="1400">
                <a:solidFill>
                  <a:srgbClr val="404040"/>
                </a:solidFill>
                <a:latin typeface="Roboto"/>
                <a:ea typeface="Roboto"/>
              </a:rPr>
              <a:t>Schwache oder gestohlene Zugangsdaten können zu unbefugtem Zugriff auf SMB-Ressourcen führen und sensible Daten gefährden.</a:t>
            </a:r>
          </a:p>
        </p:txBody>
      </p:sp>
      <p:sp>
        <p:nvSpPr>
          <p:cNvPr id="15" name="Textfeld 14">
            <a:extLst>
              <a:ext uri="{FF2B5EF4-FFF2-40B4-BE49-F238E27FC236}">
                <a16:creationId xmlns:a16="http://schemas.microsoft.com/office/drawing/2014/main" id="{27C6E9C8-14E7-4EF1-8345-44CC9C76757E}"/>
              </a:ext>
            </a:extLst>
          </p:cNvPr>
          <p:cNvSpPr txBox="1"/>
          <p:nvPr/>
        </p:nvSpPr>
        <p:spPr>
          <a:xfrm>
            <a:off x="6286500" y="3784600"/>
            <a:ext cx="2400300" cy="736600"/>
          </a:xfrm>
          <a:prstGeom prst="rect">
            <a:avLst/>
          </a:prstGeom>
          <a:noFill/>
        </p:spPr>
        <p:txBody>
          <a:bodyPr vertOverflow="overflow" vert="horz" wrap="square" rtlCol="0" anchor="b" anchorCtr="1">
            <a:spAutoFit/>
          </a:bodyPr>
          <a:lstStyle/>
          <a:p>
            <a:pPr algn="ctr"/>
            <a:r>
              <a:rPr lang="de-DE" sz="2000" b="1">
                <a:solidFill>
                  <a:srgbClr val="404040"/>
                </a:solidFill>
              </a:rPr>
              <a:t>Unbeaufsichtigte Zugriffsrechte</a:t>
            </a:r>
          </a:p>
        </p:txBody>
      </p:sp>
      <p:sp>
        <p:nvSpPr>
          <p:cNvPr id="16" name="Textfeld 15">
            <a:extLst>
              <a:ext uri="{FF2B5EF4-FFF2-40B4-BE49-F238E27FC236}">
                <a16:creationId xmlns:a16="http://schemas.microsoft.com/office/drawing/2014/main" id="{48AD7BD8-6C97-4F63-B338-ACA517CCB2B4}"/>
              </a:ext>
            </a:extLst>
          </p:cNvPr>
          <p:cNvSpPr txBox="1"/>
          <p:nvPr/>
        </p:nvSpPr>
        <p:spPr>
          <a:xfrm>
            <a:off x="6286500" y="4584700"/>
            <a:ext cx="2400300" cy="1320800"/>
          </a:xfrm>
          <a:prstGeom prst="rect">
            <a:avLst/>
          </a:prstGeom>
          <a:noFill/>
        </p:spPr>
        <p:txBody>
          <a:bodyPr vertOverflow="overflow" vert="horz" wrap="square" rtlCol="0" anchor="t">
            <a:spAutoFit/>
          </a:bodyPr>
          <a:lstStyle/>
          <a:p>
            <a:pPr algn="ctr"/>
            <a:r>
              <a:rPr lang="de-DE" sz="1400">
                <a:solidFill>
                  <a:srgbClr val="404040"/>
                </a:solidFill>
                <a:latin typeface="Roboto"/>
                <a:ea typeface="Roboto"/>
              </a:rPr>
              <a:t>Ungenügende Zugriffssteuerung kann unbefugten Benutzern Zugang zu sensiblen Daten ermöglichen und die Sicherheit des SMB-Systems gefährden.</a:t>
            </a:r>
          </a:p>
        </p:txBody>
      </p:sp>
      <p:sp>
        <p:nvSpPr>
          <p:cNvPr id="17" name="Textfeld 16">
            <a:extLst>
              <a:ext uri="{FF2B5EF4-FFF2-40B4-BE49-F238E27FC236}">
                <a16:creationId xmlns:a16="http://schemas.microsoft.com/office/drawing/2014/main" id="{BED37C7C-3386-4532-80BB-E0366DAF75B6}"/>
              </a:ext>
            </a:extLst>
          </p:cNvPr>
          <p:cNvSpPr txBox="1"/>
          <p:nvPr/>
        </p:nvSpPr>
        <p:spPr>
          <a:xfrm>
            <a:off x="8928100" y="3784600"/>
            <a:ext cx="2400300" cy="736600"/>
          </a:xfrm>
          <a:prstGeom prst="rect">
            <a:avLst/>
          </a:prstGeom>
          <a:noFill/>
        </p:spPr>
        <p:txBody>
          <a:bodyPr vertOverflow="overflow" vert="horz" wrap="square" rtlCol="0" anchor="b" anchorCtr="1">
            <a:spAutoFit/>
          </a:bodyPr>
          <a:lstStyle/>
          <a:p>
            <a:pPr algn="ctr"/>
            <a:r>
              <a:rPr lang="de-DE" sz="2000" b="1">
                <a:solidFill>
                  <a:srgbClr val="404040"/>
                </a:solidFill>
              </a:rPr>
              <a:t>Fehlende Patch-Management</a:t>
            </a:r>
          </a:p>
        </p:txBody>
      </p:sp>
      <p:sp>
        <p:nvSpPr>
          <p:cNvPr id="18" name="Textfeld 17">
            <a:extLst>
              <a:ext uri="{FF2B5EF4-FFF2-40B4-BE49-F238E27FC236}">
                <a16:creationId xmlns:a16="http://schemas.microsoft.com/office/drawing/2014/main" id="{5F5AB414-C402-4934-A4F4-26979307409E}"/>
              </a:ext>
            </a:extLst>
          </p:cNvPr>
          <p:cNvSpPr txBox="1"/>
          <p:nvPr/>
        </p:nvSpPr>
        <p:spPr>
          <a:xfrm>
            <a:off x="8928100" y="4584700"/>
            <a:ext cx="2400300" cy="1320800"/>
          </a:xfrm>
          <a:prstGeom prst="rect">
            <a:avLst/>
          </a:prstGeom>
          <a:noFill/>
        </p:spPr>
        <p:txBody>
          <a:bodyPr vertOverflow="overflow" vert="horz" wrap="square" rtlCol="0" anchor="t">
            <a:spAutoFit/>
          </a:bodyPr>
          <a:lstStyle/>
          <a:p>
            <a:pPr algn="ctr"/>
            <a:r>
              <a:rPr lang="de-DE" sz="1400">
                <a:solidFill>
                  <a:srgbClr val="404040"/>
                </a:solidFill>
                <a:latin typeface="Roboto"/>
                <a:ea typeface="Roboto"/>
              </a:rPr>
              <a:t>Nicht aktualisierte Systeme sind anfällig für bekannte Sicherheitslücken, die von Angreifern ausgenutzt werden können.</a:t>
            </a:r>
          </a:p>
        </p:txBody>
      </p:sp>
    </p:spTree>
    <p:extLst>
      <p:ext uri="{BB962C8B-B14F-4D97-AF65-F5344CB8AC3E}">
        <p14:creationId xmlns:p14="http://schemas.microsoft.com/office/powerpoint/2010/main" val="4075378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19B31A-A93D-9C97-7846-08F5889EE801}"/>
              </a:ext>
            </a:extLst>
          </p:cNvPr>
          <p:cNvSpPr>
            <a:spLocks noGrp="1"/>
          </p:cNvSpPr>
          <p:nvPr>
            <p:ph type="title"/>
          </p:nvPr>
        </p:nvSpPr>
        <p:spPr/>
        <p:txBody>
          <a:bodyPr/>
          <a:lstStyle/>
          <a:p>
            <a:r>
              <a:rPr lang="de-DE"/>
              <a:t>Zukünftige Entwicklungen und Trends</a:t>
            </a:r>
          </a:p>
        </p:txBody>
      </p:sp>
      <p:sp>
        <p:nvSpPr>
          <p:cNvPr id="3" name="Textplatzhalter 2">
            <a:extLst>
              <a:ext uri="{FF2B5EF4-FFF2-40B4-BE49-F238E27FC236}">
                <a16:creationId xmlns:a16="http://schemas.microsoft.com/office/drawing/2014/main" id="{07152177-230F-7A1C-C5EA-A3E272EB7A22}"/>
              </a:ext>
            </a:extLst>
          </p:cNvPr>
          <p:cNvSpPr>
            <a:spLocks noGrp="1"/>
          </p:cNvSpPr>
          <p:nvPr>
            <p:ph type="body" idx="1"/>
          </p:nvPr>
        </p:nvSpPr>
        <p:spPr/>
        <p:txBody>
          <a:bodyPr/>
          <a:lstStyle/>
          <a:p>
            <a:r>
              <a:rPr lang="de-DE"/>
              <a:t>Cloud-Integration</a:t>
            </a:r>
          </a:p>
        </p:txBody>
      </p:sp>
      <p:sp>
        <p:nvSpPr>
          <p:cNvPr id="4" name="Textplatzhalter 3">
            <a:extLst>
              <a:ext uri="{FF2B5EF4-FFF2-40B4-BE49-F238E27FC236}">
                <a16:creationId xmlns:a16="http://schemas.microsoft.com/office/drawing/2014/main" id="{7C9610D4-B06C-059C-041E-0929B13ABEB1}"/>
              </a:ext>
            </a:extLst>
          </p:cNvPr>
          <p:cNvSpPr>
            <a:spLocks noGrp="1"/>
          </p:cNvSpPr>
          <p:nvPr>
            <p:ph type="body" sz="half" idx="2"/>
          </p:nvPr>
        </p:nvSpPr>
        <p:spPr/>
        <p:txBody>
          <a:bodyPr/>
          <a:lstStyle/>
          <a:p>
            <a:r>
              <a:rPr lang="de-DE" sz="1400"/>
              <a:t>Die Integration von SMB mit Cloud-Speicherlösungen wird zunehmend populär, um flexible und skalierbare Dateizugriffsmöglichkeiten zu bieten.</a:t>
            </a:r>
          </a:p>
        </p:txBody>
      </p:sp>
      <p:sp>
        <p:nvSpPr>
          <p:cNvPr id="5" name="Textplatzhalter 4">
            <a:extLst>
              <a:ext uri="{FF2B5EF4-FFF2-40B4-BE49-F238E27FC236}">
                <a16:creationId xmlns:a16="http://schemas.microsoft.com/office/drawing/2014/main" id="{BAC96CAA-43F2-BB1D-1019-85C00E65D1EE}"/>
              </a:ext>
            </a:extLst>
          </p:cNvPr>
          <p:cNvSpPr>
            <a:spLocks noGrp="1"/>
          </p:cNvSpPr>
          <p:nvPr>
            <p:ph type="body" idx="18"/>
          </p:nvPr>
        </p:nvSpPr>
        <p:spPr/>
        <p:txBody>
          <a:bodyPr/>
          <a:lstStyle/>
          <a:p>
            <a:r>
              <a:rPr lang="de-DE"/>
              <a:t>Künstliche Intelligenz in der Sicherheit</a:t>
            </a:r>
          </a:p>
        </p:txBody>
      </p:sp>
      <p:sp>
        <p:nvSpPr>
          <p:cNvPr id="6" name="Textplatzhalter 5">
            <a:extLst>
              <a:ext uri="{FF2B5EF4-FFF2-40B4-BE49-F238E27FC236}">
                <a16:creationId xmlns:a16="http://schemas.microsoft.com/office/drawing/2014/main" id="{9F88C5BB-BB31-FE35-38EE-AE7693227681}"/>
              </a:ext>
            </a:extLst>
          </p:cNvPr>
          <p:cNvSpPr>
            <a:spLocks noGrp="1"/>
          </p:cNvSpPr>
          <p:nvPr>
            <p:ph type="body" sz="half" idx="19"/>
          </p:nvPr>
        </p:nvSpPr>
        <p:spPr/>
        <p:txBody>
          <a:bodyPr/>
          <a:lstStyle/>
          <a:p>
            <a:r>
              <a:rPr lang="de-DE" sz="1400"/>
              <a:t>KI-gestützte Sicherheitslösungen werden eingesetzt, um fortlaufend Bedrohungen zu analysieren und proaktiv auf Sicherheitsvorfälle zu reagieren.</a:t>
            </a:r>
          </a:p>
        </p:txBody>
      </p:sp>
      <p:sp>
        <p:nvSpPr>
          <p:cNvPr id="7" name="Textplatzhalter 6">
            <a:extLst>
              <a:ext uri="{FF2B5EF4-FFF2-40B4-BE49-F238E27FC236}">
                <a16:creationId xmlns:a16="http://schemas.microsoft.com/office/drawing/2014/main" id="{B89234F3-7936-FE4A-B748-2B02C03F8B03}"/>
              </a:ext>
            </a:extLst>
          </p:cNvPr>
          <p:cNvSpPr>
            <a:spLocks noGrp="1"/>
          </p:cNvSpPr>
          <p:nvPr>
            <p:ph type="body" idx="20"/>
          </p:nvPr>
        </p:nvSpPr>
        <p:spPr/>
        <p:txBody>
          <a:bodyPr/>
          <a:lstStyle/>
          <a:p>
            <a:r>
              <a:rPr lang="de-DE"/>
              <a:t>Zero-Trust-Sicherheitsansatz</a:t>
            </a:r>
          </a:p>
        </p:txBody>
      </p:sp>
      <p:sp>
        <p:nvSpPr>
          <p:cNvPr id="8" name="Textplatzhalter 7">
            <a:extLst>
              <a:ext uri="{FF2B5EF4-FFF2-40B4-BE49-F238E27FC236}">
                <a16:creationId xmlns:a16="http://schemas.microsoft.com/office/drawing/2014/main" id="{0E84116A-0BC5-971B-A32D-567A888E1F03}"/>
              </a:ext>
            </a:extLst>
          </p:cNvPr>
          <p:cNvSpPr>
            <a:spLocks noGrp="1"/>
          </p:cNvSpPr>
          <p:nvPr>
            <p:ph type="body" sz="half" idx="21"/>
          </p:nvPr>
        </p:nvSpPr>
        <p:spPr/>
        <p:txBody>
          <a:bodyPr/>
          <a:lstStyle/>
          <a:p>
            <a:r>
              <a:rPr lang="de-DE" sz="1400"/>
              <a:t>Der Zero-Trust-Ansatz gewinnt an Bedeutung, indem standardmäßig keine Vertrauensannahmen gemacht werden und jeder Zugriff streng überprüft wird, um das Netzwerk vor internen und externen Bedrohungen abzusichern.</a:t>
            </a:r>
          </a:p>
        </p:txBody>
      </p:sp>
      <p:pic>
        <p:nvPicPr>
          <p:cNvPr id="10" name="Bildplatzhalter 9">
            <a:extLst>
              <a:ext uri="{FF2B5EF4-FFF2-40B4-BE49-F238E27FC236}">
                <a16:creationId xmlns:a16="http://schemas.microsoft.com/office/drawing/2014/main" id="{060EBD2E-ACC1-A573-67FC-C708685C332C}"/>
              </a:ext>
            </a:extLst>
          </p:cNvPr>
          <p:cNvPicPr>
            <a:picLocks noGrp="1" noChangeAspect="1"/>
          </p:cNvPicPr>
          <p:nvPr>
            <p:ph type="pic" sz="quarter" idx="22"/>
          </p:nvPr>
        </p:nvPicPr>
        <p:blipFill>
          <a:blip r:embed="rId2"/>
          <a:srcRect t="12465" b="12465"/>
          <a:stretch>
            <a:fillRect/>
          </a:stretch>
        </p:blipFill>
        <p:spPr/>
      </p:pic>
    </p:spTree>
    <p:extLst>
      <p:ext uri="{BB962C8B-B14F-4D97-AF65-F5344CB8AC3E}">
        <p14:creationId xmlns:p14="http://schemas.microsoft.com/office/powerpoint/2010/main" val="222413628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rif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2.1" id="{19F6FF4A-BFB8-D448-81DB-A8F1C71F8E46}" vid="{CDCDF023-17A4-CF46-89DD-D6386F64A917}"/>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9A6EA64-912C-48ED-A3F1-26CDAC41EDF7}">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contentBits="0" removed="0"/>
</clbl:labelList>
</file>

<file path=docProps/app.xml><?xml version="1.0" encoding="utf-8"?>
<Properties xmlns="http://schemas.openxmlformats.org/officeDocument/2006/extended-properties" xmlns:vt="http://schemas.openxmlformats.org/officeDocument/2006/docPropsVTypes">
  <TotalTime>0</TotalTime>
  <Words>517</Words>
  <Application>Microsoft Office PowerPoint</Application>
  <PresentationFormat>Breitbild</PresentationFormat>
  <Paragraphs>58</Paragraphs>
  <Slides>7</Slides>
  <Notes>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7</vt:i4>
      </vt:variant>
    </vt:vector>
  </HeadingPairs>
  <TitlesOfParts>
    <vt:vector size="15" baseType="lpstr">
      <vt:lpstr>Aptos</vt:lpstr>
      <vt:lpstr>Aptos Display</vt:lpstr>
      <vt:lpstr>Arial</vt:lpstr>
      <vt:lpstr>Calibri</vt:lpstr>
      <vt:lpstr>Calibri SemiBold</vt:lpstr>
      <vt:lpstr>Roboto</vt:lpstr>
      <vt:lpstr>Office</vt:lpstr>
      <vt:lpstr>Drift</vt:lpstr>
      <vt:lpstr>Absicherung von Server Message Block</vt:lpstr>
      <vt:lpstr>Was ist Server Message Block (SMB)?</vt:lpstr>
      <vt:lpstr>Risiken bei der Nutzung von SMB</vt:lpstr>
      <vt:lpstr>Best Practices zur Absicherung von SMB</vt:lpstr>
      <vt:lpstr>PowerPoint-Präsentation</vt:lpstr>
      <vt:lpstr>PowerPoint-Präsentation</vt:lpstr>
      <vt:lpstr>Zukünftige Entwicklungen und Trends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1</cp:revision>
  <dcterms:created xsi:type="dcterms:W3CDTF">2024-08-04T12:59:40Z</dcterms:created>
  <dcterms:modified xsi:type="dcterms:W3CDTF">2024-08-04T13:01:01Z</dcterms:modified>
</cp:coreProperties>
</file>