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56" r:id="rId3"/>
    <p:sldId id="257" r:id="rId4"/>
    <p:sldId id="258" r:id="rId5"/>
    <p:sldId id="259" r:id="rId6"/>
    <p:sldId id="260" r:id="rId7"/>
    <p:sldId id="261" r:id="rId8"/>
    <p:sldId id="262" r:id="rId9"/>
    <p:sldId id="265" r:id="rId10"/>
    <p:sldId id="263" r:id="rId11"/>
    <p:sldId id="264"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60930-8DE6-47D3-BCC8-A264900588FE}" type="datetimeFigureOut">
              <a:rPr lang="de-DE" smtClean="0"/>
              <a:t>05.08.2024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AD567-0D98-4FA0-9D1C-461D6049FC0E}" type="slidenum">
              <a:rPr lang="de-DE" smtClean="0"/>
              <a:t>‹Nr.›</a:t>
            </a:fld>
            <a:endParaRPr lang="de-DE"/>
          </a:p>
        </p:txBody>
      </p:sp>
    </p:spTree>
    <p:extLst>
      <p:ext uri="{BB962C8B-B14F-4D97-AF65-F5344CB8AC3E}">
        <p14:creationId xmlns:p14="http://schemas.microsoft.com/office/powerpoint/2010/main" val="1093251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54D3DE-A770-E83E-40B7-ABB04DE3DA8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68F2A6A-B00C-D743-757A-4C04738809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F76B1BA-D463-FCB7-31C9-DA79CD76D015}"/>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CADF3BD7-AB7A-932B-374D-75FA8922305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9FC8DC1-15BD-7D9E-0A72-A614184D4AE0}"/>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3154082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5F9F3B-A68B-7AC6-0A22-D2310DA3763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69BF592-85F6-C3AF-2B27-A39AC64CA75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5FB9383-CA0B-A507-5C94-55260D9B1524}"/>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261F2220-5C7C-BC86-4C72-A81AD62588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DDC01D0-6F69-3288-8634-246BEBB5B4E0}"/>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1801896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8E0D3-83FF-A075-6012-44CF7F2142B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347FA5B-3CBC-A0E6-892C-633360A23E6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75FDA0D-81F7-DBC7-B3F1-513E1C4AB2F0}"/>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C75A3D6E-0B94-0F39-0B51-FF5B19A90F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C418C8C-0D01-0694-0E3B-80FF7237A0F6}"/>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1431300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F5412-C4C6-B0F8-A200-08FCF9A4F5E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713F080-A77E-D657-3C58-E73FBE5615A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B7828872-C005-7856-1683-E90E2FACD76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EE28991-A05F-1BF9-12A1-1B2AAFF58D21}"/>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6" name="Fußzeilenplatzhalter 5">
            <a:extLst>
              <a:ext uri="{FF2B5EF4-FFF2-40B4-BE49-F238E27FC236}">
                <a16:creationId xmlns:a16="http://schemas.microsoft.com/office/drawing/2014/main" id="{A72559B0-A441-9496-57A6-9BC02E9266B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44EC2D5-3AD6-4631-71BD-7DA9BFA2BDA3}"/>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2167562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4228B-49EE-7773-36A7-3864E1763D6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4B049FB-B1E3-5C83-704B-12578BE9A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21E90F8-5EF5-611A-7D5A-566274B5D11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2463925-DC53-E320-E26A-6327A96CCE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8E3F86A-D4DB-BEB6-1B06-16F02674041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164AFBD-28BC-B270-142C-2A9DD9E5A0AB}"/>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8" name="Fußzeilenplatzhalter 7">
            <a:extLst>
              <a:ext uri="{FF2B5EF4-FFF2-40B4-BE49-F238E27FC236}">
                <a16:creationId xmlns:a16="http://schemas.microsoft.com/office/drawing/2014/main" id="{D18479A2-EAFD-9CEB-F5CC-4CB453BB647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8BC3C7C-AF00-D836-1C92-9512ADFAE1AF}"/>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3385462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F9606-9230-53E8-8FB3-156DB75F8D0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D787C79-20A7-8A11-9131-36B4FF8CADC2}"/>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4" name="Fußzeilenplatzhalter 3">
            <a:extLst>
              <a:ext uri="{FF2B5EF4-FFF2-40B4-BE49-F238E27FC236}">
                <a16:creationId xmlns:a16="http://schemas.microsoft.com/office/drawing/2014/main" id="{59DA4120-13F9-4D22-6D90-0BDDA869F1D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0ADCAC8-C01C-E1BA-6CFB-046A7CC4D13A}"/>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2711700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68DA187-F292-F9E4-5819-264A9D134EA9}"/>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3" name="Fußzeilenplatzhalter 2">
            <a:extLst>
              <a:ext uri="{FF2B5EF4-FFF2-40B4-BE49-F238E27FC236}">
                <a16:creationId xmlns:a16="http://schemas.microsoft.com/office/drawing/2014/main" id="{101B41A5-0CC7-A7D3-57FC-35F2BBC699E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6241848-A4E7-6E04-342C-EAD4B629082E}"/>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712798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12B694-22B5-7305-CC25-CBCE347BB04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F5080DF-CF9B-0A3D-371D-71CE99654E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4AA51C3-8319-ED64-BDE0-8333FA518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7DA2A60-971F-01CB-4857-9D3C65C19933}"/>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6" name="Fußzeilenplatzhalter 5">
            <a:extLst>
              <a:ext uri="{FF2B5EF4-FFF2-40B4-BE49-F238E27FC236}">
                <a16:creationId xmlns:a16="http://schemas.microsoft.com/office/drawing/2014/main" id="{A4C60BDE-E5EE-DCBE-FAEC-72C9C81C7E0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1E2DD16-17F6-B5CA-573E-5255285A26C8}"/>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166460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10810-5288-6CB8-8E27-C16C91D4F1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4FF72EC-3C02-16F6-1730-40A62C058F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5B3CE3B-18D7-9B0B-2145-DB3516B46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9A8032-F9E0-1AB0-E59E-98BFF790721C}"/>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6" name="Fußzeilenplatzhalter 5">
            <a:extLst>
              <a:ext uri="{FF2B5EF4-FFF2-40B4-BE49-F238E27FC236}">
                <a16:creationId xmlns:a16="http://schemas.microsoft.com/office/drawing/2014/main" id="{022551E7-0A4C-4BEB-0868-08F84E51100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B482C4-5E30-1E2E-8426-CF3EFC63D594}"/>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4112669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4BC965-2B74-E394-88E5-8241FE4CA3D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ADB46CE-C97E-668B-8BE5-A658D02A852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D2B0A67-EE9B-A852-840D-6085C37C86DF}"/>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F56B016A-E451-3DB7-B867-3C03126621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5C31B92-B1CC-BE58-01ED-7975B0604120}"/>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3892303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072E7EF-D4BC-A98C-99B2-77A111D54B4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A339395-6F81-D73F-6F27-AF3BF8BAD1B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1EDB68-732F-69AB-5056-F04B07ECF82B}"/>
              </a:ext>
            </a:extLst>
          </p:cNvPr>
          <p:cNvSpPr>
            <a:spLocks noGrp="1"/>
          </p:cNvSpPr>
          <p:nvPr>
            <p:ph type="dt" sz="half" idx="10"/>
          </p:nvPr>
        </p:nvSpPr>
        <p:spPr/>
        <p:txBody>
          <a:body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6F9D2491-4EC7-13AD-0161-368C04D44E4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1F22AA5-1794-948A-9021-A1332799F2DB}"/>
              </a:ext>
            </a:extLst>
          </p:cNvPr>
          <p:cNvSpPr>
            <a:spLocks noGrp="1"/>
          </p:cNvSpPr>
          <p:nvPr>
            <p:ph type="sldNum" sz="quarter" idx="12"/>
          </p:nvPr>
        </p:nvSpPr>
        <p:spPr/>
        <p:txBody>
          <a:bodyPr/>
          <a:lstStyle/>
          <a:p>
            <a:fld id="{373A14BD-8477-45A7-939E-85A41B770DE4}" type="slidenum">
              <a:rPr lang="de-DE" smtClean="0"/>
              <a:t>‹Nr.›</a:t>
            </a:fld>
            <a:endParaRPr lang="de-DE"/>
          </a:p>
        </p:txBody>
      </p:sp>
    </p:spTree>
    <p:extLst>
      <p:ext uri="{BB962C8B-B14F-4D97-AF65-F5344CB8AC3E}">
        <p14:creationId xmlns:p14="http://schemas.microsoft.com/office/powerpoint/2010/main" val="2861162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8/5/2024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7618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761B87C-5B6A-164D-4903-6F2CF9B27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C5742D0-B9BF-6933-2042-E3A0985FD1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5CA90D5-F120-5D2A-E648-761EC12B2D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F188C6-006D-46E6-93ED-6264FA21F9FB}" type="datetimeFigureOut">
              <a:rPr lang="de-DE" smtClean="0"/>
              <a:t>05.08.2024</a:t>
            </a:fld>
            <a:endParaRPr lang="de-DE"/>
          </a:p>
        </p:txBody>
      </p:sp>
      <p:sp>
        <p:nvSpPr>
          <p:cNvPr id="5" name="Fußzeilenplatzhalter 4">
            <a:extLst>
              <a:ext uri="{FF2B5EF4-FFF2-40B4-BE49-F238E27FC236}">
                <a16:creationId xmlns:a16="http://schemas.microsoft.com/office/drawing/2014/main" id="{DAA8F3C6-5300-B133-B3B8-2B77C7EAEA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9675B0AD-7CF5-570B-7E82-6A8FC4BC56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3A14BD-8477-45A7-939E-85A41B770DE4}" type="slidenum">
              <a:rPr lang="de-DE" smtClean="0"/>
              <a:t>‹Nr.›</a:t>
            </a:fld>
            <a:endParaRPr lang="de-DE"/>
          </a:p>
        </p:txBody>
      </p:sp>
    </p:spTree>
    <p:extLst>
      <p:ext uri="{BB962C8B-B14F-4D97-AF65-F5344CB8AC3E}">
        <p14:creationId xmlns:p14="http://schemas.microsoft.com/office/powerpoint/2010/main" val="811762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8/5/2024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rmAutofit fontScale="90000"/>
          </a:bodyPr>
          <a:lstStyle/>
          <a:p>
            <a:r>
              <a:rPr lang="en-US" dirty="0"/>
              <a:t>Diagnose und Troubleshooting </a:t>
            </a:r>
            <a:r>
              <a:rPr lang="en-US" dirty="0" err="1"/>
              <a:t>im</a:t>
            </a:r>
            <a:r>
              <a:rPr lang="en-US" dirty="0"/>
              <a:t> Active Directory</a:t>
            </a:r>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dirty="0"/>
              <a:t>Jörn Walter</a:t>
            </a:r>
          </a:p>
        </p:txBody>
      </p:sp>
      <p:pic>
        <p:nvPicPr>
          <p:cNvPr id="5" name="Bildplatzhalter 4">
            <a:extLst>
              <a:ext uri="{FF2B5EF4-FFF2-40B4-BE49-F238E27FC236}">
                <a16:creationId xmlns:a16="http://schemas.microsoft.com/office/drawing/2014/main" id="{0D95C51C-0033-E7EB-896F-8F5B45086B03}"/>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B57ABE-4E85-2AEE-95F7-165D7921D2F6}"/>
              </a:ext>
            </a:extLst>
          </p:cNvPr>
          <p:cNvSpPr>
            <a:spLocks noGrp="1"/>
          </p:cNvSpPr>
          <p:nvPr>
            <p:ph type="title"/>
          </p:nvPr>
        </p:nvSpPr>
        <p:spPr/>
        <p:txBody>
          <a:bodyPr/>
          <a:lstStyle/>
          <a:p>
            <a:r>
              <a:rPr lang="de-DE"/>
              <a:t>Überblick über das Active Directory</a:t>
            </a:r>
          </a:p>
        </p:txBody>
      </p:sp>
      <p:sp>
        <p:nvSpPr>
          <p:cNvPr id="3" name="Textplatzhalter 2">
            <a:extLst>
              <a:ext uri="{FF2B5EF4-FFF2-40B4-BE49-F238E27FC236}">
                <a16:creationId xmlns:a16="http://schemas.microsoft.com/office/drawing/2014/main" id="{A1B79E97-1246-3D92-B267-99D95D1A038B}"/>
              </a:ext>
            </a:extLst>
          </p:cNvPr>
          <p:cNvSpPr>
            <a:spLocks noGrp="1"/>
          </p:cNvSpPr>
          <p:nvPr>
            <p:ph type="body" idx="1"/>
          </p:nvPr>
        </p:nvSpPr>
        <p:spPr/>
        <p:txBody>
          <a:bodyPr/>
          <a:lstStyle/>
          <a:p>
            <a:r>
              <a:rPr lang="de-DE"/>
              <a:t>Einführung in das Active Directory</a:t>
            </a:r>
          </a:p>
        </p:txBody>
      </p:sp>
      <p:sp>
        <p:nvSpPr>
          <p:cNvPr id="4" name="Textplatzhalter 3">
            <a:extLst>
              <a:ext uri="{FF2B5EF4-FFF2-40B4-BE49-F238E27FC236}">
                <a16:creationId xmlns:a16="http://schemas.microsoft.com/office/drawing/2014/main" id="{B447D552-710A-1E3C-089C-EC337910BF16}"/>
              </a:ext>
            </a:extLst>
          </p:cNvPr>
          <p:cNvSpPr>
            <a:spLocks noGrp="1"/>
          </p:cNvSpPr>
          <p:nvPr>
            <p:ph type="body" sz="half" idx="2"/>
          </p:nvPr>
        </p:nvSpPr>
        <p:spPr/>
        <p:txBody>
          <a:bodyPr/>
          <a:lstStyle/>
          <a:p>
            <a:r>
              <a:rPr lang="de-DE" sz="1400"/>
              <a:t>Das Active Directory ist ein Verzeichnisdienst von Microsoft, der die zentrale Verwaltung von Ressourcen in einer Netzwerkumgebung ermöglicht. Es dient zur Organisation von Computern, Benutzern, Gruppen und anderen Objekten.</a:t>
            </a:r>
          </a:p>
        </p:txBody>
      </p:sp>
      <p:sp>
        <p:nvSpPr>
          <p:cNvPr id="5" name="Textplatzhalter 4">
            <a:extLst>
              <a:ext uri="{FF2B5EF4-FFF2-40B4-BE49-F238E27FC236}">
                <a16:creationId xmlns:a16="http://schemas.microsoft.com/office/drawing/2014/main" id="{573E1600-11AC-35AA-CF00-9D8BFEE8D12C}"/>
              </a:ext>
            </a:extLst>
          </p:cNvPr>
          <p:cNvSpPr>
            <a:spLocks noGrp="1"/>
          </p:cNvSpPr>
          <p:nvPr>
            <p:ph type="body" idx="13"/>
          </p:nvPr>
        </p:nvSpPr>
        <p:spPr/>
        <p:txBody>
          <a:bodyPr/>
          <a:lstStyle/>
          <a:p>
            <a:r>
              <a:rPr lang="de-DE"/>
              <a:t>Bedeutung von Active Directory</a:t>
            </a:r>
          </a:p>
        </p:txBody>
      </p:sp>
      <p:sp>
        <p:nvSpPr>
          <p:cNvPr id="6" name="Textplatzhalter 5">
            <a:extLst>
              <a:ext uri="{FF2B5EF4-FFF2-40B4-BE49-F238E27FC236}">
                <a16:creationId xmlns:a16="http://schemas.microsoft.com/office/drawing/2014/main" id="{4BD29845-1653-21B4-045D-05F9DACE9AE3}"/>
              </a:ext>
            </a:extLst>
          </p:cNvPr>
          <p:cNvSpPr>
            <a:spLocks noGrp="1"/>
          </p:cNvSpPr>
          <p:nvPr>
            <p:ph type="body" sz="half" idx="14"/>
          </p:nvPr>
        </p:nvSpPr>
        <p:spPr/>
        <p:txBody>
          <a:bodyPr/>
          <a:lstStyle/>
          <a:p>
            <a:r>
              <a:rPr lang="de-DE" sz="1400"/>
              <a:t>Das Active Directory ist entscheidend für die Authentifizierung, Autorisierung und Konfiguration von Netzwerkressourcen. Es erleichtert die Verwaltung von Benutzerzugriffsrechten und bietet einheitliche Richtlinien für Sicherheit und Datenspeicherung.</a:t>
            </a:r>
          </a:p>
        </p:txBody>
      </p:sp>
      <p:sp>
        <p:nvSpPr>
          <p:cNvPr id="7" name="Textplatzhalter 6">
            <a:extLst>
              <a:ext uri="{FF2B5EF4-FFF2-40B4-BE49-F238E27FC236}">
                <a16:creationId xmlns:a16="http://schemas.microsoft.com/office/drawing/2014/main" id="{C3168FFF-38D0-B2B4-D270-0B214B9B8248}"/>
              </a:ext>
            </a:extLst>
          </p:cNvPr>
          <p:cNvSpPr>
            <a:spLocks noGrp="1"/>
          </p:cNvSpPr>
          <p:nvPr>
            <p:ph type="body" idx="15"/>
          </p:nvPr>
        </p:nvSpPr>
        <p:spPr/>
        <p:txBody>
          <a:bodyPr/>
          <a:lstStyle/>
          <a:p>
            <a:r>
              <a:rPr lang="de-DE"/>
              <a:t>Struktur des Active Directory</a:t>
            </a:r>
          </a:p>
        </p:txBody>
      </p:sp>
      <p:sp>
        <p:nvSpPr>
          <p:cNvPr id="8" name="Textplatzhalter 7">
            <a:extLst>
              <a:ext uri="{FF2B5EF4-FFF2-40B4-BE49-F238E27FC236}">
                <a16:creationId xmlns:a16="http://schemas.microsoft.com/office/drawing/2014/main" id="{137A2391-E397-72A4-F9DB-3FA5DEEBC8B5}"/>
              </a:ext>
            </a:extLst>
          </p:cNvPr>
          <p:cNvSpPr>
            <a:spLocks noGrp="1"/>
          </p:cNvSpPr>
          <p:nvPr>
            <p:ph type="body" sz="half" idx="16"/>
          </p:nvPr>
        </p:nvSpPr>
        <p:spPr/>
        <p:txBody>
          <a:bodyPr/>
          <a:lstStyle/>
          <a:p>
            <a:r>
              <a:rPr lang="de-DE" sz="1400"/>
              <a:t>Das Active Directory besteht aus Domänen, die wiederum Objekte wie Benutzer, Computer und Gruppen enthalten. Die hierarchische Struktur ermöglicht eine effiziente Verwaltung und Zuweisung von Berechtigungen.</a:t>
            </a:r>
          </a:p>
        </p:txBody>
      </p:sp>
      <p:pic>
        <p:nvPicPr>
          <p:cNvPr id="11" name="Bildplatzhalter 10">
            <a:extLst>
              <a:ext uri="{FF2B5EF4-FFF2-40B4-BE49-F238E27FC236}">
                <a16:creationId xmlns:a16="http://schemas.microsoft.com/office/drawing/2014/main" id="{4BECDCDB-2C8E-2219-6459-9D19888E2366}"/>
              </a:ext>
            </a:extLst>
          </p:cNvPr>
          <p:cNvPicPr>
            <a:picLocks noGrp="1" noChangeAspect="1"/>
          </p:cNvPicPr>
          <p:nvPr>
            <p:ph type="pic" sz="quarter" idx="17"/>
          </p:nvPr>
        </p:nvPicPr>
        <p:blipFill>
          <a:blip r:embed="rId2"/>
          <a:srcRect l="17037" r="17037"/>
          <a:stretch>
            <a:fillRect/>
          </a:stretch>
        </p:blipFill>
        <p:spPr/>
      </p:pic>
      <p:sp>
        <p:nvSpPr>
          <p:cNvPr id="10" name="Textplatzhalter 9">
            <a:extLst>
              <a:ext uri="{FF2B5EF4-FFF2-40B4-BE49-F238E27FC236}">
                <a16:creationId xmlns:a16="http://schemas.microsoft.com/office/drawing/2014/main" id="{6E508933-9EE8-0E86-2EF0-0D33C7A28CA3}"/>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9158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7A0B8-DAD9-A03B-6DD6-66B133A9CAA3}"/>
              </a:ext>
            </a:extLst>
          </p:cNvPr>
          <p:cNvSpPr>
            <a:spLocks noGrp="1"/>
          </p:cNvSpPr>
          <p:nvPr>
            <p:ph type="title"/>
          </p:nvPr>
        </p:nvSpPr>
        <p:spPr/>
        <p:txBody>
          <a:bodyPr/>
          <a:lstStyle/>
          <a:p>
            <a:r>
              <a:rPr lang="de-DE"/>
              <a:t>Wichtige Konzepte des Active Directory</a:t>
            </a:r>
          </a:p>
        </p:txBody>
      </p:sp>
      <p:sp>
        <p:nvSpPr>
          <p:cNvPr id="3" name="Textplatzhalter 2">
            <a:extLst>
              <a:ext uri="{FF2B5EF4-FFF2-40B4-BE49-F238E27FC236}">
                <a16:creationId xmlns:a16="http://schemas.microsoft.com/office/drawing/2014/main" id="{4CD819BF-65CC-7FE1-CAEE-CCD848E63909}"/>
              </a:ext>
            </a:extLst>
          </p:cNvPr>
          <p:cNvSpPr>
            <a:spLocks noGrp="1"/>
          </p:cNvSpPr>
          <p:nvPr>
            <p:ph type="body" idx="18"/>
          </p:nvPr>
        </p:nvSpPr>
        <p:spPr/>
        <p:txBody>
          <a:bodyPr/>
          <a:lstStyle/>
          <a:p>
            <a:r>
              <a:rPr lang="de-DE"/>
              <a:t>Objekte im Active Directory</a:t>
            </a:r>
          </a:p>
        </p:txBody>
      </p:sp>
      <p:sp>
        <p:nvSpPr>
          <p:cNvPr id="4" name="Textplatzhalter 3">
            <a:extLst>
              <a:ext uri="{FF2B5EF4-FFF2-40B4-BE49-F238E27FC236}">
                <a16:creationId xmlns:a16="http://schemas.microsoft.com/office/drawing/2014/main" id="{1C773D54-B748-F6FC-E48B-6227943F8D7B}"/>
              </a:ext>
            </a:extLst>
          </p:cNvPr>
          <p:cNvSpPr>
            <a:spLocks noGrp="1"/>
          </p:cNvSpPr>
          <p:nvPr>
            <p:ph type="body" sz="half" idx="19"/>
          </p:nvPr>
        </p:nvSpPr>
        <p:spPr/>
        <p:txBody>
          <a:bodyPr/>
          <a:lstStyle/>
          <a:p>
            <a:r>
              <a:rPr lang="de-DE" sz="1400"/>
              <a:t>Objekte im Active Directory repräsentieren Ressourcen wie Benutzer, Gruppen, Computer und Drucker. Jedes Objekt hat Attribute und Sicherheitsberechtigungen, die seine Verwendung und Interaktion im Netzwerk steuern.</a:t>
            </a:r>
          </a:p>
        </p:txBody>
      </p:sp>
      <p:sp>
        <p:nvSpPr>
          <p:cNvPr id="5" name="Textplatzhalter 4">
            <a:extLst>
              <a:ext uri="{FF2B5EF4-FFF2-40B4-BE49-F238E27FC236}">
                <a16:creationId xmlns:a16="http://schemas.microsoft.com/office/drawing/2014/main" id="{8A9575C0-674B-34C7-FC51-90FCA660B251}"/>
              </a:ext>
            </a:extLst>
          </p:cNvPr>
          <p:cNvSpPr>
            <a:spLocks noGrp="1"/>
          </p:cNvSpPr>
          <p:nvPr>
            <p:ph type="body" idx="21"/>
          </p:nvPr>
        </p:nvSpPr>
        <p:spPr/>
        <p:txBody>
          <a:bodyPr/>
          <a:lstStyle/>
          <a:p>
            <a:r>
              <a:rPr lang="de-DE"/>
              <a:t>Domänen im Active Directory</a:t>
            </a:r>
          </a:p>
        </p:txBody>
      </p:sp>
      <p:sp>
        <p:nvSpPr>
          <p:cNvPr id="6" name="Textplatzhalter 5">
            <a:extLst>
              <a:ext uri="{FF2B5EF4-FFF2-40B4-BE49-F238E27FC236}">
                <a16:creationId xmlns:a16="http://schemas.microsoft.com/office/drawing/2014/main" id="{5F4359F8-481C-458C-DCEB-DE45A434D065}"/>
              </a:ext>
            </a:extLst>
          </p:cNvPr>
          <p:cNvSpPr>
            <a:spLocks noGrp="1"/>
          </p:cNvSpPr>
          <p:nvPr>
            <p:ph type="body" sz="half" idx="22"/>
          </p:nvPr>
        </p:nvSpPr>
        <p:spPr/>
        <p:txBody>
          <a:bodyPr/>
          <a:lstStyle/>
          <a:p>
            <a:r>
              <a:rPr lang="de-DE" sz="1400"/>
              <a:t>Domänen definieren Verwaltungsgrenzen und Sicherheitsgrenzen in einem Netzwerk. Sie enthalten Benutzer und Computer, die gemeinsame Richtlinien und Sicherheitseinstellungen verwenden.</a:t>
            </a:r>
          </a:p>
        </p:txBody>
      </p:sp>
      <p:sp>
        <p:nvSpPr>
          <p:cNvPr id="7" name="Textplatzhalter 6">
            <a:extLst>
              <a:ext uri="{FF2B5EF4-FFF2-40B4-BE49-F238E27FC236}">
                <a16:creationId xmlns:a16="http://schemas.microsoft.com/office/drawing/2014/main" id="{A9B6D324-4DE1-2798-A19E-FD36235B9463}"/>
              </a:ext>
            </a:extLst>
          </p:cNvPr>
          <p:cNvSpPr>
            <a:spLocks noGrp="1"/>
          </p:cNvSpPr>
          <p:nvPr>
            <p:ph type="body" idx="24"/>
          </p:nvPr>
        </p:nvSpPr>
        <p:spPr/>
        <p:txBody>
          <a:bodyPr/>
          <a:lstStyle/>
          <a:p>
            <a:r>
              <a:rPr lang="de-DE"/>
              <a:t>Gruppen im Active Directory</a:t>
            </a:r>
          </a:p>
        </p:txBody>
      </p:sp>
      <p:sp>
        <p:nvSpPr>
          <p:cNvPr id="8" name="Textplatzhalter 7">
            <a:extLst>
              <a:ext uri="{FF2B5EF4-FFF2-40B4-BE49-F238E27FC236}">
                <a16:creationId xmlns:a16="http://schemas.microsoft.com/office/drawing/2014/main" id="{A4B2D9A3-D797-618E-0C0A-C178147BA09D}"/>
              </a:ext>
            </a:extLst>
          </p:cNvPr>
          <p:cNvSpPr>
            <a:spLocks noGrp="1"/>
          </p:cNvSpPr>
          <p:nvPr>
            <p:ph type="body" sz="half" idx="25"/>
          </p:nvPr>
        </p:nvSpPr>
        <p:spPr/>
        <p:txBody>
          <a:bodyPr/>
          <a:lstStyle/>
          <a:p>
            <a:r>
              <a:rPr lang="de-DE" sz="1400"/>
              <a:t>Gruppen dienen dazu, Benutzer mit ähnlichen Berechtigungen oder Anforderungen logisch zu gruppieren. Dies erleichtert die Verwaltung von Zugriffsrechten und die Zuweisung von Ressourcen.</a:t>
            </a:r>
          </a:p>
        </p:txBody>
      </p:sp>
      <p:pic>
        <p:nvPicPr>
          <p:cNvPr id="10" name="Bildplatzhalter 9">
            <a:extLst>
              <a:ext uri="{FF2B5EF4-FFF2-40B4-BE49-F238E27FC236}">
                <a16:creationId xmlns:a16="http://schemas.microsoft.com/office/drawing/2014/main" id="{174C219C-902D-9DFD-3E08-46FB07A4B4A7}"/>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2439060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B2B61F-4000-4729-D178-D932081C0351}"/>
              </a:ext>
            </a:extLst>
          </p:cNvPr>
          <p:cNvSpPr>
            <a:spLocks noGrp="1"/>
          </p:cNvSpPr>
          <p:nvPr>
            <p:ph type="title"/>
          </p:nvPr>
        </p:nvSpPr>
        <p:spPr/>
        <p:txBody>
          <a:bodyPr/>
          <a:lstStyle/>
          <a:p>
            <a:r>
              <a:rPr lang="de-DE"/>
              <a:t>Häufige Probleme im Active Directory</a:t>
            </a:r>
          </a:p>
        </p:txBody>
      </p:sp>
      <p:sp>
        <p:nvSpPr>
          <p:cNvPr id="3" name="Textplatzhalter 2">
            <a:extLst>
              <a:ext uri="{FF2B5EF4-FFF2-40B4-BE49-F238E27FC236}">
                <a16:creationId xmlns:a16="http://schemas.microsoft.com/office/drawing/2014/main" id="{0DA4D95F-7F0C-2D09-F28A-676371CAFC93}"/>
              </a:ext>
            </a:extLst>
          </p:cNvPr>
          <p:cNvSpPr>
            <a:spLocks noGrp="1"/>
          </p:cNvSpPr>
          <p:nvPr>
            <p:ph type="body" idx="1"/>
          </p:nvPr>
        </p:nvSpPr>
        <p:spPr/>
        <p:txBody>
          <a:bodyPr/>
          <a:lstStyle/>
          <a:p>
            <a:r>
              <a:rPr lang="de-DE"/>
              <a:t>Gängige Probleme</a:t>
            </a:r>
          </a:p>
        </p:txBody>
      </p:sp>
      <p:sp>
        <p:nvSpPr>
          <p:cNvPr id="4" name="Textplatzhalter 3">
            <a:extLst>
              <a:ext uri="{FF2B5EF4-FFF2-40B4-BE49-F238E27FC236}">
                <a16:creationId xmlns:a16="http://schemas.microsoft.com/office/drawing/2014/main" id="{4B167437-0C88-3C4E-21AE-A0139D9B8F4B}"/>
              </a:ext>
            </a:extLst>
          </p:cNvPr>
          <p:cNvSpPr>
            <a:spLocks noGrp="1"/>
          </p:cNvSpPr>
          <p:nvPr>
            <p:ph type="body" sz="half" idx="2"/>
          </p:nvPr>
        </p:nvSpPr>
        <p:spPr/>
        <p:txBody>
          <a:bodyPr/>
          <a:lstStyle/>
          <a:p>
            <a:r>
              <a:rPr lang="de-DE" sz="1400"/>
              <a:t>Zu den häufigen Problemen im Active Directory gehören Authentifizierungsfehler, Replikationsprobleme, ungültige DNS-Einträge und Berechtigungsprobleme. Diese Probleme können die Verfügbarkeit und Leistung des Netzwerks beeinträchtigen.</a:t>
            </a:r>
          </a:p>
        </p:txBody>
      </p:sp>
      <p:pic>
        <p:nvPicPr>
          <p:cNvPr id="11" name="Bildplatzhalter 10">
            <a:extLst>
              <a:ext uri="{FF2B5EF4-FFF2-40B4-BE49-F238E27FC236}">
                <a16:creationId xmlns:a16="http://schemas.microsoft.com/office/drawing/2014/main" id="{B7A0B310-6D4D-27C1-5D6E-BCD62060DB3D}"/>
              </a:ext>
            </a:extLst>
          </p:cNvPr>
          <p:cNvPicPr>
            <a:picLocks noGrp="1" noChangeAspect="1"/>
          </p:cNvPicPr>
          <p:nvPr>
            <p:ph type="pic" sz="quarter" idx="17"/>
          </p:nvPr>
        </p:nvPicPr>
        <p:blipFill>
          <a:blip r:embed="rId2"/>
          <a:srcRect l="12546" r="12546"/>
          <a:stretch>
            <a:fillRect/>
          </a:stretch>
        </p:blipFill>
        <p:spPr/>
      </p:pic>
      <p:sp>
        <p:nvSpPr>
          <p:cNvPr id="6" name="Textplatzhalter 5">
            <a:extLst>
              <a:ext uri="{FF2B5EF4-FFF2-40B4-BE49-F238E27FC236}">
                <a16:creationId xmlns:a16="http://schemas.microsoft.com/office/drawing/2014/main" id="{78269CC7-D698-2423-826C-0823B51E487C}"/>
              </a:ext>
            </a:extLst>
          </p:cNvPr>
          <p:cNvSpPr>
            <a:spLocks noGrp="1"/>
          </p:cNvSpPr>
          <p:nvPr>
            <p:ph type="body" idx="18"/>
          </p:nvPr>
        </p:nvSpPr>
        <p:spPr/>
        <p:txBody>
          <a:bodyPr/>
          <a:lstStyle/>
          <a:p>
            <a:r>
              <a:rPr lang="de-DE"/>
              <a:t>Ursachen identifizieren</a:t>
            </a:r>
          </a:p>
        </p:txBody>
      </p:sp>
      <p:sp>
        <p:nvSpPr>
          <p:cNvPr id="7" name="Textplatzhalter 6">
            <a:extLst>
              <a:ext uri="{FF2B5EF4-FFF2-40B4-BE49-F238E27FC236}">
                <a16:creationId xmlns:a16="http://schemas.microsoft.com/office/drawing/2014/main" id="{8DB96994-0211-800B-21FC-C6F2425304A8}"/>
              </a:ext>
            </a:extLst>
          </p:cNvPr>
          <p:cNvSpPr>
            <a:spLocks noGrp="1"/>
          </p:cNvSpPr>
          <p:nvPr>
            <p:ph type="body" sz="half" idx="19"/>
          </p:nvPr>
        </p:nvSpPr>
        <p:spPr/>
        <p:txBody>
          <a:bodyPr/>
          <a:lstStyle/>
          <a:p>
            <a:r>
              <a:rPr lang="de-DE" sz="1400"/>
              <a:t>Die Ursachen für Probleme im Active Directory können vielfältig sein, von Konfigurationsfehlern über Hardwareausfälle bis hin zu Softwareinkompatibilitäten. Eine gründliche Diagnose ist entscheidend, um die Probleme erfolgreich zu beheben.</a:t>
            </a:r>
          </a:p>
        </p:txBody>
      </p:sp>
      <p:sp>
        <p:nvSpPr>
          <p:cNvPr id="8" name="Textplatzhalter 7">
            <a:extLst>
              <a:ext uri="{FF2B5EF4-FFF2-40B4-BE49-F238E27FC236}">
                <a16:creationId xmlns:a16="http://schemas.microsoft.com/office/drawing/2014/main" id="{37A44985-DB65-EBE8-56A9-7E5533A58402}"/>
              </a:ext>
            </a:extLst>
          </p:cNvPr>
          <p:cNvSpPr>
            <a:spLocks noGrp="1"/>
          </p:cNvSpPr>
          <p:nvPr>
            <p:ph type="body" idx="20"/>
          </p:nvPr>
        </p:nvSpPr>
        <p:spPr/>
        <p:txBody>
          <a:bodyPr/>
          <a:lstStyle/>
          <a:p>
            <a:r>
              <a:rPr lang="de-DE"/>
              <a:t>Behebungsstrategien</a:t>
            </a:r>
          </a:p>
        </p:txBody>
      </p:sp>
      <p:sp>
        <p:nvSpPr>
          <p:cNvPr id="9" name="Textplatzhalter 8">
            <a:extLst>
              <a:ext uri="{FF2B5EF4-FFF2-40B4-BE49-F238E27FC236}">
                <a16:creationId xmlns:a16="http://schemas.microsoft.com/office/drawing/2014/main" id="{3F18294C-385E-4D40-723F-4270A2E43326}"/>
              </a:ext>
            </a:extLst>
          </p:cNvPr>
          <p:cNvSpPr>
            <a:spLocks noGrp="1"/>
          </p:cNvSpPr>
          <p:nvPr>
            <p:ph type="body" sz="half" idx="21"/>
          </p:nvPr>
        </p:nvSpPr>
        <p:spPr/>
        <p:txBody>
          <a:bodyPr/>
          <a:lstStyle/>
          <a:p>
            <a:r>
              <a:rPr lang="de-DE" sz="1400"/>
              <a:t>Um Probleme im Active Directory zu lösen, sollten Troubleshooting-Tools verwendet werden, die Fehler lokalisieren und beheben können. Ein strukturierter Ansatz zur Fehlerbehebung hilft dabei, effektive Lösungen zu finden.</a:t>
            </a:r>
          </a:p>
        </p:txBody>
      </p:sp>
      <p:sp>
        <p:nvSpPr>
          <p:cNvPr id="10" name="Textplatzhalter 9">
            <a:extLst>
              <a:ext uri="{FF2B5EF4-FFF2-40B4-BE49-F238E27FC236}">
                <a16:creationId xmlns:a16="http://schemas.microsoft.com/office/drawing/2014/main" id="{60131282-DA5C-2872-D844-27AAE18543B0}"/>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4112576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C84CB-7D83-0E88-3547-6A8E568F25A5}"/>
              </a:ext>
            </a:extLst>
          </p:cNvPr>
          <p:cNvSpPr>
            <a:spLocks noGrp="1"/>
          </p:cNvSpPr>
          <p:nvPr>
            <p:ph type="title"/>
          </p:nvPr>
        </p:nvSpPr>
        <p:spPr/>
        <p:txBody>
          <a:bodyPr/>
          <a:lstStyle/>
          <a:p>
            <a:r>
              <a:rPr lang="de-DE"/>
              <a:t>Troubleshooting-Tools</a:t>
            </a:r>
          </a:p>
        </p:txBody>
      </p:sp>
      <p:sp>
        <p:nvSpPr>
          <p:cNvPr id="3" name="Textplatzhalter 2">
            <a:extLst>
              <a:ext uri="{FF2B5EF4-FFF2-40B4-BE49-F238E27FC236}">
                <a16:creationId xmlns:a16="http://schemas.microsoft.com/office/drawing/2014/main" id="{4CCBD5CF-B323-9254-57EB-6DED857CCACB}"/>
              </a:ext>
            </a:extLst>
          </p:cNvPr>
          <p:cNvSpPr>
            <a:spLocks noGrp="1"/>
          </p:cNvSpPr>
          <p:nvPr>
            <p:ph type="body" idx="1"/>
          </p:nvPr>
        </p:nvSpPr>
        <p:spPr/>
        <p:txBody>
          <a:bodyPr/>
          <a:lstStyle/>
          <a:p>
            <a:r>
              <a:rPr lang="de-DE"/>
              <a:t>Tools zur Fehlersuche</a:t>
            </a:r>
          </a:p>
        </p:txBody>
      </p:sp>
      <p:sp>
        <p:nvSpPr>
          <p:cNvPr id="4" name="Textplatzhalter 3">
            <a:extLst>
              <a:ext uri="{FF2B5EF4-FFF2-40B4-BE49-F238E27FC236}">
                <a16:creationId xmlns:a16="http://schemas.microsoft.com/office/drawing/2014/main" id="{C96382C7-14F1-1362-607A-0CC38206D956}"/>
              </a:ext>
            </a:extLst>
          </p:cNvPr>
          <p:cNvSpPr>
            <a:spLocks noGrp="1"/>
          </p:cNvSpPr>
          <p:nvPr>
            <p:ph type="body" sz="half" idx="2"/>
          </p:nvPr>
        </p:nvSpPr>
        <p:spPr/>
        <p:txBody>
          <a:bodyPr/>
          <a:lstStyle/>
          <a:p>
            <a:r>
              <a:rPr lang="de-DE" sz="1400"/>
              <a:t>Zu den wichtigen Tools für das Troubleshooting im Active Directory gehören das Active Directory-Diagnosecenter, das Event Viewer, das Repadmin-Tool und das DCDiag-Dienstprogramm. Diese Tools bieten Einblicke in Systemereignisse und Konfigurationsinformationen.</a:t>
            </a:r>
          </a:p>
        </p:txBody>
      </p:sp>
      <p:sp>
        <p:nvSpPr>
          <p:cNvPr id="5" name="Textplatzhalter 4">
            <a:extLst>
              <a:ext uri="{FF2B5EF4-FFF2-40B4-BE49-F238E27FC236}">
                <a16:creationId xmlns:a16="http://schemas.microsoft.com/office/drawing/2014/main" id="{D2775D7B-87C4-F710-3CA2-61F640DC4466}"/>
              </a:ext>
            </a:extLst>
          </p:cNvPr>
          <p:cNvSpPr>
            <a:spLocks noGrp="1"/>
          </p:cNvSpPr>
          <p:nvPr>
            <p:ph type="body" idx="18"/>
          </p:nvPr>
        </p:nvSpPr>
        <p:spPr/>
        <p:txBody>
          <a:bodyPr/>
          <a:lstStyle/>
          <a:p>
            <a:r>
              <a:rPr lang="de-DE"/>
              <a:t>Diagnose-Software</a:t>
            </a:r>
          </a:p>
        </p:txBody>
      </p:sp>
      <p:sp>
        <p:nvSpPr>
          <p:cNvPr id="6" name="Textplatzhalter 5">
            <a:extLst>
              <a:ext uri="{FF2B5EF4-FFF2-40B4-BE49-F238E27FC236}">
                <a16:creationId xmlns:a16="http://schemas.microsoft.com/office/drawing/2014/main" id="{2AB8CC38-20A7-C73B-2CA9-F22BF9C74F4B}"/>
              </a:ext>
            </a:extLst>
          </p:cNvPr>
          <p:cNvSpPr>
            <a:spLocks noGrp="1"/>
          </p:cNvSpPr>
          <p:nvPr>
            <p:ph type="body" sz="half" idx="19"/>
          </p:nvPr>
        </p:nvSpPr>
        <p:spPr/>
        <p:txBody>
          <a:bodyPr/>
          <a:lstStyle/>
          <a:p>
            <a:r>
              <a:rPr lang="de-DE" sz="1400"/>
              <a:t>Mit Hilfe von Diagnose-Software können IT-Experten die Netzwerkgesundheit überwachen, Fehler aufspüren und Leistungsprobleme identifizieren. Diese Tools sind entscheidend für eine effektive Fehleranalyse und Behebung.</a:t>
            </a:r>
          </a:p>
        </p:txBody>
      </p:sp>
      <p:sp>
        <p:nvSpPr>
          <p:cNvPr id="7" name="Textplatzhalter 6">
            <a:extLst>
              <a:ext uri="{FF2B5EF4-FFF2-40B4-BE49-F238E27FC236}">
                <a16:creationId xmlns:a16="http://schemas.microsoft.com/office/drawing/2014/main" id="{D79075B8-63A1-B231-C992-1B8C62C63205}"/>
              </a:ext>
            </a:extLst>
          </p:cNvPr>
          <p:cNvSpPr>
            <a:spLocks noGrp="1"/>
          </p:cNvSpPr>
          <p:nvPr>
            <p:ph type="body" idx="20"/>
          </p:nvPr>
        </p:nvSpPr>
        <p:spPr/>
        <p:txBody>
          <a:bodyPr/>
          <a:lstStyle/>
          <a:p>
            <a:r>
              <a:rPr lang="de-DE"/>
              <a:t>Netzwerkanalyse-Tools</a:t>
            </a:r>
          </a:p>
        </p:txBody>
      </p:sp>
      <p:sp>
        <p:nvSpPr>
          <p:cNvPr id="8" name="Textplatzhalter 7">
            <a:extLst>
              <a:ext uri="{FF2B5EF4-FFF2-40B4-BE49-F238E27FC236}">
                <a16:creationId xmlns:a16="http://schemas.microsoft.com/office/drawing/2014/main" id="{BA113FD5-109D-AD03-A939-75BAEC7515E1}"/>
              </a:ext>
            </a:extLst>
          </p:cNvPr>
          <p:cNvSpPr>
            <a:spLocks noGrp="1"/>
          </p:cNvSpPr>
          <p:nvPr>
            <p:ph type="body" sz="half" idx="21"/>
          </p:nvPr>
        </p:nvSpPr>
        <p:spPr/>
        <p:txBody>
          <a:bodyPr/>
          <a:lstStyle/>
          <a:p>
            <a:r>
              <a:rPr lang="de-DE" sz="1400"/>
              <a:t>Netzwerkanalyse-Tools wie Wireshark und NetFlow-Analysatoren ermöglichen eine detaillierte Untersuchung des Datenverkehrs im Netzwerk. Durch die Analyse von Protokolldaten können Abweichungen und Engpässe erkannt werden.</a:t>
            </a:r>
          </a:p>
        </p:txBody>
      </p:sp>
      <p:pic>
        <p:nvPicPr>
          <p:cNvPr id="10" name="Bildplatzhalter 9">
            <a:extLst>
              <a:ext uri="{FF2B5EF4-FFF2-40B4-BE49-F238E27FC236}">
                <a16:creationId xmlns:a16="http://schemas.microsoft.com/office/drawing/2014/main" id="{F33FCEE7-89E6-F4A2-7E2F-247C11CAC3A1}"/>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3240625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48CD0F-3369-6607-94C9-B413720C2DB5}"/>
              </a:ext>
            </a:extLst>
          </p:cNvPr>
          <p:cNvSpPr>
            <a:spLocks noGrp="1"/>
          </p:cNvSpPr>
          <p:nvPr>
            <p:ph type="title"/>
          </p:nvPr>
        </p:nvSpPr>
        <p:spPr/>
        <p:txBody>
          <a:bodyPr/>
          <a:lstStyle/>
          <a:p>
            <a:r>
              <a:rPr lang="en-US"/>
              <a:t>Best Practices für Diagnose und Troubleshooting</a:t>
            </a:r>
            <a:endParaRPr lang="de-DE"/>
          </a:p>
        </p:txBody>
      </p:sp>
      <p:sp>
        <p:nvSpPr>
          <p:cNvPr id="3" name="Textplatzhalter 2">
            <a:extLst>
              <a:ext uri="{FF2B5EF4-FFF2-40B4-BE49-F238E27FC236}">
                <a16:creationId xmlns:a16="http://schemas.microsoft.com/office/drawing/2014/main" id="{B3D13C24-A472-F914-AC05-DC63949278EB}"/>
              </a:ext>
            </a:extLst>
          </p:cNvPr>
          <p:cNvSpPr>
            <a:spLocks noGrp="1"/>
          </p:cNvSpPr>
          <p:nvPr>
            <p:ph type="body" idx="1"/>
          </p:nvPr>
        </p:nvSpPr>
        <p:spPr/>
        <p:txBody>
          <a:bodyPr/>
          <a:lstStyle/>
          <a:p>
            <a:r>
              <a:rPr lang="de-DE"/>
              <a:t>Diagnose-Tipps</a:t>
            </a:r>
          </a:p>
        </p:txBody>
      </p:sp>
      <p:sp>
        <p:nvSpPr>
          <p:cNvPr id="4" name="Textplatzhalter 3">
            <a:extLst>
              <a:ext uri="{FF2B5EF4-FFF2-40B4-BE49-F238E27FC236}">
                <a16:creationId xmlns:a16="http://schemas.microsoft.com/office/drawing/2014/main" id="{B82659E0-8EDD-DF40-4D85-2CFD7B0774BF}"/>
              </a:ext>
            </a:extLst>
          </p:cNvPr>
          <p:cNvSpPr>
            <a:spLocks noGrp="1"/>
          </p:cNvSpPr>
          <p:nvPr>
            <p:ph type="body" sz="half" idx="2"/>
          </p:nvPr>
        </p:nvSpPr>
        <p:spPr/>
        <p:txBody>
          <a:bodyPr/>
          <a:lstStyle/>
          <a:p>
            <a:r>
              <a:rPr lang="de-DE" sz="1400"/>
              <a:t>Zu den bewährten Methoden für die Diagnose im Active Directory gehören regelmäßige Überprüfungen der Ereignisprotokolle, Überwachung der Replikation, Sicherung von Daten und Implementierung von Sicherheitsmaßnahmen.</a:t>
            </a:r>
          </a:p>
        </p:txBody>
      </p:sp>
      <p:sp>
        <p:nvSpPr>
          <p:cNvPr id="5" name="Textplatzhalter 4">
            <a:extLst>
              <a:ext uri="{FF2B5EF4-FFF2-40B4-BE49-F238E27FC236}">
                <a16:creationId xmlns:a16="http://schemas.microsoft.com/office/drawing/2014/main" id="{46FA6D88-BECC-FFF9-A9CE-44633CC47BC1}"/>
              </a:ext>
            </a:extLst>
          </p:cNvPr>
          <p:cNvSpPr>
            <a:spLocks noGrp="1"/>
          </p:cNvSpPr>
          <p:nvPr>
            <p:ph type="body" idx="13"/>
          </p:nvPr>
        </p:nvSpPr>
        <p:spPr/>
        <p:txBody>
          <a:bodyPr/>
          <a:lstStyle/>
          <a:p>
            <a:r>
              <a:rPr lang="de-DE"/>
              <a:t>Behebungsstrategien</a:t>
            </a:r>
          </a:p>
        </p:txBody>
      </p:sp>
      <p:sp>
        <p:nvSpPr>
          <p:cNvPr id="6" name="Textplatzhalter 5">
            <a:extLst>
              <a:ext uri="{FF2B5EF4-FFF2-40B4-BE49-F238E27FC236}">
                <a16:creationId xmlns:a16="http://schemas.microsoft.com/office/drawing/2014/main" id="{232D31E3-66AB-1104-7D49-5B5949BFD624}"/>
              </a:ext>
            </a:extLst>
          </p:cNvPr>
          <p:cNvSpPr>
            <a:spLocks noGrp="1"/>
          </p:cNvSpPr>
          <p:nvPr>
            <p:ph type="body" sz="half" idx="14"/>
          </p:nvPr>
        </p:nvSpPr>
        <p:spPr/>
        <p:txBody>
          <a:bodyPr/>
          <a:lstStyle/>
          <a:p>
            <a:r>
              <a:rPr lang="de-DE" sz="1400"/>
              <a:t>Um effektiv Probleme zu beheben, ist ein strukturierter Ansatz erforderlich. Dies umfasst die Isolierung des Fehlers, das Verfolgen von Änderungen, die Überprüfung von Berechtigungen sowie das Testen von Lösungen vor der Implementierung.</a:t>
            </a:r>
          </a:p>
        </p:txBody>
      </p:sp>
      <p:sp>
        <p:nvSpPr>
          <p:cNvPr id="7" name="Textplatzhalter 6">
            <a:extLst>
              <a:ext uri="{FF2B5EF4-FFF2-40B4-BE49-F238E27FC236}">
                <a16:creationId xmlns:a16="http://schemas.microsoft.com/office/drawing/2014/main" id="{80EA70F7-68A9-0D5A-6663-0222D711A509}"/>
              </a:ext>
            </a:extLst>
          </p:cNvPr>
          <p:cNvSpPr>
            <a:spLocks noGrp="1"/>
          </p:cNvSpPr>
          <p:nvPr>
            <p:ph type="body" idx="15"/>
          </p:nvPr>
        </p:nvSpPr>
        <p:spPr/>
        <p:txBody>
          <a:bodyPr/>
          <a:lstStyle/>
          <a:p>
            <a:r>
              <a:rPr lang="de-DE"/>
              <a:t>Kontinuierliche Verbesserung</a:t>
            </a:r>
          </a:p>
        </p:txBody>
      </p:sp>
      <p:sp>
        <p:nvSpPr>
          <p:cNvPr id="8" name="Textplatzhalter 7">
            <a:extLst>
              <a:ext uri="{FF2B5EF4-FFF2-40B4-BE49-F238E27FC236}">
                <a16:creationId xmlns:a16="http://schemas.microsoft.com/office/drawing/2014/main" id="{2A02E319-E408-F810-34B6-E75E3FA475D9}"/>
              </a:ext>
            </a:extLst>
          </p:cNvPr>
          <p:cNvSpPr>
            <a:spLocks noGrp="1"/>
          </p:cNvSpPr>
          <p:nvPr>
            <p:ph type="body" sz="half" idx="16"/>
          </p:nvPr>
        </p:nvSpPr>
        <p:spPr/>
        <p:txBody>
          <a:bodyPr/>
          <a:lstStyle/>
          <a:p>
            <a:r>
              <a:rPr lang="de-DE" sz="1400"/>
              <a:t>Die kontinuierliche Analyse und Optimierung der Active Directory-Konfiguration führen zu einer stabileren Netzwerkleistung. Durch Schulungen und aktives Monitoring können IT-Teams besser auf Probleme reagieren.</a:t>
            </a:r>
          </a:p>
        </p:txBody>
      </p:sp>
      <p:pic>
        <p:nvPicPr>
          <p:cNvPr id="11" name="Bildplatzhalter 10">
            <a:extLst>
              <a:ext uri="{FF2B5EF4-FFF2-40B4-BE49-F238E27FC236}">
                <a16:creationId xmlns:a16="http://schemas.microsoft.com/office/drawing/2014/main" id="{141B3FE1-97FA-C9DD-E0B8-C9DE8D0CCC5C}"/>
              </a:ext>
            </a:extLst>
          </p:cNvPr>
          <p:cNvPicPr>
            <a:picLocks noGrp="1" noChangeAspect="1"/>
          </p:cNvPicPr>
          <p:nvPr>
            <p:ph type="pic" sz="quarter" idx="17"/>
          </p:nvPr>
        </p:nvPicPr>
        <p:blipFill>
          <a:blip r:embed="rId2"/>
          <a:srcRect t="11783" b="11783"/>
          <a:stretch>
            <a:fillRect/>
          </a:stretch>
        </p:blipFill>
        <p:spPr/>
      </p:pic>
      <p:sp>
        <p:nvSpPr>
          <p:cNvPr id="10" name="Textplatzhalter 9">
            <a:extLst>
              <a:ext uri="{FF2B5EF4-FFF2-40B4-BE49-F238E27FC236}">
                <a16:creationId xmlns:a16="http://schemas.microsoft.com/office/drawing/2014/main" id="{6DBE4014-596B-C8B8-7748-6CB986DA8E03}"/>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349391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2BC46-761C-AB45-B33F-2BE794EDF5E5}"/>
              </a:ext>
            </a:extLst>
          </p:cNvPr>
          <p:cNvSpPr>
            <a:spLocks noGrp="1"/>
          </p:cNvSpPr>
          <p:nvPr>
            <p:ph type="title"/>
          </p:nvPr>
        </p:nvSpPr>
        <p:spPr/>
        <p:txBody>
          <a:bodyPr/>
          <a:lstStyle/>
          <a:p>
            <a:r>
              <a:rPr lang="de-DE"/>
              <a:t>Gängige Fehler und ihre Lösungen</a:t>
            </a:r>
          </a:p>
        </p:txBody>
      </p:sp>
      <p:sp>
        <p:nvSpPr>
          <p:cNvPr id="3" name="Textplatzhalter 2">
            <a:extLst>
              <a:ext uri="{FF2B5EF4-FFF2-40B4-BE49-F238E27FC236}">
                <a16:creationId xmlns:a16="http://schemas.microsoft.com/office/drawing/2014/main" id="{E8A916E8-4897-B63B-3952-6D496B048266}"/>
              </a:ext>
            </a:extLst>
          </p:cNvPr>
          <p:cNvSpPr>
            <a:spLocks noGrp="1"/>
          </p:cNvSpPr>
          <p:nvPr>
            <p:ph type="body" idx="18"/>
          </p:nvPr>
        </p:nvSpPr>
        <p:spPr/>
        <p:txBody>
          <a:bodyPr/>
          <a:lstStyle/>
          <a:p>
            <a:r>
              <a:rPr lang="de-DE"/>
              <a:t>Beispielhafte Fehler</a:t>
            </a:r>
          </a:p>
        </p:txBody>
      </p:sp>
      <p:sp>
        <p:nvSpPr>
          <p:cNvPr id="4" name="Textplatzhalter 3">
            <a:extLst>
              <a:ext uri="{FF2B5EF4-FFF2-40B4-BE49-F238E27FC236}">
                <a16:creationId xmlns:a16="http://schemas.microsoft.com/office/drawing/2014/main" id="{8C7F8EA0-4777-4D79-BB09-A2718A5991C1}"/>
              </a:ext>
            </a:extLst>
          </p:cNvPr>
          <p:cNvSpPr>
            <a:spLocks noGrp="1"/>
          </p:cNvSpPr>
          <p:nvPr>
            <p:ph type="body" sz="half" idx="19"/>
          </p:nvPr>
        </p:nvSpPr>
        <p:spPr/>
        <p:txBody>
          <a:bodyPr/>
          <a:lstStyle/>
          <a:p>
            <a:r>
              <a:rPr lang="de-DE" sz="1400"/>
              <a:t>Zu den häufigen Fehlern im Active Directory gehören das Zurücksetzen von Kennwörtern, Inkonsistenzen in der Replikation, nicht autorisierte Zugriffe und Serverausfälle. Diese Fehler erfordern spezifische Lösungsansätze.</a:t>
            </a:r>
          </a:p>
        </p:txBody>
      </p:sp>
      <p:sp>
        <p:nvSpPr>
          <p:cNvPr id="5" name="Textplatzhalter 4">
            <a:extLst>
              <a:ext uri="{FF2B5EF4-FFF2-40B4-BE49-F238E27FC236}">
                <a16:creationId xmlns:a16="http://schemas.microsoft.com/office/drawing/2014/main" id="{8BC54B41-52E6-3FCE-7288-E26AB5DE78F9}"/>
              </a:ext>
            </a:extLst>
          </p:cNvPr>
          <p:cNvSpPr>
            <a:spLocks noGrp="1"/>
          </p:cNvSpPr>
          <p:nvPr>
            <p:ph type="body" idx="21"/>
          </p:nvPr>
        </p:nvSpPr>
        <p:spPr/>
        <p:txBody>
          <a:bodyPr/>
          <a:lstStyle/>
          <a:p>
            <a:r>
              <a:rPr lang="de-DE"/>
              <a:t>Lösungsansätze</a:t>
            </a:r>
          </a:p>
        </p:txBody>
      </p:sp>
      <p:sp>
        <p:nvSpPr>
          <p:cNvPr id="6" name="Textplatzhalter 5">
            <a:extLst>
              <a:ext uri="{FF2B5EF4-FFF2-40B4-BE49-F238E27FC236}">
                <a16:creationId xmlns:a16="http://schemas.microsoft.com/office/drawing/2014/main" id="{5E831EB1-80C6-45B6-3A12-1B984DA80E31}"/>
              </a:ext>
            </a:extLst>
          </p:cNvPr>
          <p:cNvSpPr>
            <a:spLocks noGrp="1"/>
          </p:cNvSpPr>
          <p:nvPr>
            <p:ph type="body" sz="half" idx="22"/>
          </p:nvPr>
        </p:nvSpPr>
        <p:spPr/>
        <p:txBody>
          <a:bodyPr/>
          <a:lstStyle/>
          <a:p>
            <a:r>
              <a:rPr lang="de-DE" sz="1400"/>
              <a:t>Die Lösung von Active Directory-Fehlern erfordert eine gründliche Analyse, eine klare Fehleridentifikation und gezielte Maßnahmen. Von der Wiederherstellung von gelöschten Objekten bis zur Wiederherstellung von Replikationen sind präzise Schritte entscheidend.</a:t>
            </a:r>
          </a:p>
        </p:txBody>
      </p:sp>
      <p:sp>
        <p:nvSpPr>
          <p:cNvPr id="7" name="Textplatzhalter 6">
            <a:extLst>
              <a:ext uri="{FF2B5EF4-FFF2-40B4-BE49-F238E27FC236}">
                <a16:creationId xmlns:a16="http://schemas.microsoft.com/office/drawing/2014/main" id="{5A3E12DD-ADE8-BD99-8732-5E043D49984C}"/>
              </a:ext>
            </a:extLst>
          </p:cNvPr>
          <p:cNvSpPr>
            <a:spLocks noGrp="1"/>
          </p:cNvSpPr>
          <p:nvPr>
            <p:ph type="body" idx="24"/>
          </p:nvPr>
        </p:nvSpPr>
        <p:spPr/>
        <p:txBody>
          <a:bodyPr/>
          <a:lstStyle/>
          <a:p>
            <a:r>
              <a:rPr lang="de-DE"/>
              <a:t>Best Practices</a:t>
            </a:r>
          </a:p>
        </p:txBody>
      </p:sp>
      <p:sp>
        <p:nvSpPr>
          <p:cNvPr id="8" name="Textplatzhalter 7">
            <a:extLst>
              <a:ext uri="{FF2B5EF4-FFF2-40B4-BE49-F238E27FC236}">
                <a16:creationId xmlns:a16="http://schemas.microsoft.com/office/drawing/2014/main" id="{67681B19-EF88-3459-5277-D71CDCF88813}"/>
              </a:ext>
            </a:extLst>
          </p:cNvPr>
          <p:cNvSpPr>
            <a:spLocks noGrp="1"/>
          </p:cNvSpPr>
          <p:nvPr>
            <p:ph type="body" sz="half" idx="25"/>
          </p:nvPr>
        </p:nvSpPr>
        <p:spPr/>
        <p:txBody>
          <a:bodyPr/>
          <a:lstStyle/>
          <a:p>
            <a:r>
              <a:rPr lang="de-DE" sz="1400"/>
              <a:t>Die Anwendung von Best Practices, wie regelmäßigen Backups, Implementierung von Berechtigungsrichtlinien und Überwachung der Systemintegrität, trägt dazu bei, Fehler zu vermeiden und die Systemstabilität zu gewährleisten.</a:t>
            </a:r>
          </a:p>
        </p:txBody>
      </p:sp>
      <p:pic>
        <p:nvPicPr>
          <p:cNvPr id="10" name="Bildplatzhalter 9">
            <a:extLst>
              <a:ext uri="{FF2B5EF4-FFF2-40B4-BE49-F238E27FC236}">
                <a16:creationId xmlns:a16="http://schemas.microsoft.com/office/drawing/2014/main" id="{6E0FA960-1736-4C15-B49B-C8543D041813}"/>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4016514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1621536"/>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73024">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Fallstudie 1</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Authentifizierungsprobleme</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Lösung: Überprüfung von DNS-Einstellungen und Sicherheitsrichtlinien</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Fallstudie 2</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Replikationsfehler</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Lösung: Neustart des Replikationsdienstes und Überprüfung der Netzwerkverbindungen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Fallstudie 3</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Gruppenrichtlinienfehler</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Lösung: Neuzuweisung von Gruppenrichtlinien und Überprüfung von Berechtigungen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Fallstudien</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816913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E03D64-4540-6B08-3EEC-B35B08204367}"/>
              </a:ext>
            </a:extLst>
          </p:cNvPr>
          <p:cNvSpPr>
            <a:spLocks noGrp="1"/>
          </p:cNvSpPr>
          <p:nvPr>
            <p:ph type="title"/>
          </p:nvPr>
        </p:nvSpPr>
        <p:spPr/>
        <p:txBody>
          <a:bodyPr/>
          <a:lstStyle/>
          <a:p>
            <a:r>
              <a:rPr lang="de-DE"/>
              <a:t>Sicherheitsaspekte im Active Directory</a:t>
            </a:r>
          </a:p>
        </p:txBody>
      </p:sp>
      <p:sp>
        <p:nvSpPr>
          <p:cNvPr id="3" name="Textplatzhalter 2">
            <a:extLst>
              <a:ext uri="{FF2B5EF4-FFF2-40B4-BE49-F238E27FC236}">
                <a16:creationId xmlns:a16="http://schemas.microsoft.com/office/drawing/2014/main" id="{E616B648-548D-BC28-0F93-47F9E54340DC}"/>
              </a:ext>
            </a:extLst>
          </p:cNvPr>
          <p:cNvSpPr>
            <a:spLocks noGrp="1"/>
          </p:cNvSpPr>
          <p:nvPr>
            <p:ph type="body" idx="1"/>
          </p:nvPr>
        </p:nvSpPr>
        <p:spPr/>
        <p:txBody>
          <a:bodyPr/>
          <a:lstStyle/>
          <a:p>
            <a:r>
              <a:rPr lang="de-DE"/>
              <a:t>Bedeutung der Sicherheit</a:t>
            </a:r>
          </a:p>
        </p:txBody>
      </p:sp>
      <p:sp>
        <p:nvSpPr>
          <p:cNvPr id="4" name="Textplatzhalter 3">
            <a:extLst>
              <a:ext uri="{FF2B5EF4-FFF2-40B4-BE49-F238E27FC236}">
                <a16:creationId xmlns:a16="http://schemas.microsoft.com/office/drawing/2014/main" id="{40AA9FA4-2D3A-294E-410C-1DA14B6238D4}"/>
              </a:ext>
            </a:extLst>
          </p:cNvPr>
          <p:cNvSpPr>
            <a:spLocks noGrp="1"/>
          </p:cNvSpPr>
          <p:nvPr>
            <p:ph type="body" sz="half" idx="2"/>
          </p:nvPr>
        </p:nvSpPr>
        <p:spPr/>
        <p:txBody>
          <a:bodyPr/>
          <a:lstStyle/>
          <a:p>
            <a:r>
              <a:rPr lang="de-DE" sz="1400"/>
              <a:t>Die Sicherheit des Active Directory ist entscheidend für den Schutz vor unbefugtem Zugriff, Datenlecks und Cyberangriffen. Sicherheitsmaßnahmen wie mehrstufige Authentifizierung und Verschlüsselung sind unerlässlich.</a:t>
            </a:r>
          </a:p>
        </p:txBody>
      </p:sp>
      <p:pic>
        <p:nvPicPr>
          <p:cNvPr id="11" name="Bildplatzhalter 10">
            <a:extLst>
              <a:ext uri="{FF2B5EF4-FFF2-40B4-BE49-F238E27FC236}">
                <a16:creationId xmlns:a16="http://schemas.microsoft.com/office/drawing/2014/main" id="{25F3FB4E-9D0C-243B-7855-26FDC046A6F2}"/>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CA86D730-6BC1-A5B9-8766-61D3A1A06800}"/>
              </a:ext>
            </a:extLst>
          </p:cNvPr>
          <p:cNvSpPr>
            <a:spLocks noGrp="1"/>
          </p:cNvSpPr>
          <p:nvPr>
            <p:ph type="body" idx="18"/>
          </p:nvPr>
        </p:nvSpPr>
        <p:spPr/>
        <p:txBody>
          <a:bodyPr/>
          <a:lstStyle/>
          <a:p>
            <a:r>
              <a:rPr lang="de-DE"/>
              <a:t>Absicherungsmaßnahmen</a:t>
            </a:r>
          </a:p>
        </p:txBody>
      </p:sp>
      <p:sp>
        <p:nvSpPr>
          <p:cNvPr id="7" name="Textplatzhalter 6">
            <a:extLst>
              <a:ext uri="{FF2B5EF4-FFF2-40B4-BE49-F238E27FC236}">
                <a16:creationId xmlns:a16="http://schemas.microsoft.com/office/drawing/2014/main" id="{94B78FA4-F417-36B8-28AF-B530FE0D8D6F}"/>
              </a:ext>
            </a:extLst>
          </p:cNvPr>
          <p:cNvSpPr>
            <a:spLocks noGrp="1"/>
          </p:cNvSpPr>
          <p:nvPr>
            <p:ph type="body" sz="half" idx="19"/>
          </p:nvPr>
        </p:nvSpPr>
        <p:spPr/>
        <p:txBody>
          <a:bodyPr/>
          <a:lstStyle/>
          <a:p>
            <a:r>
              <a:rPr lang="de-DE" sz="1400"/>
              <a:t>Zur Absicherung des Active Directory sollten Sicherheitsrichtlinien implementiert, Patch-Management durchgeführt und regelmäßige Sicherheitsaudits durchgeführt werden. Ein proaktiver Ansatz ist erforderlich, um Sicherheitslücken zu schließen.</a:t>
            </a:r>
          </a:p>
        </p:txBody>
      </p:sp>
      <p:sp>
        <p:nvSpPr>
          <p:cNvPr id="8" name="Textplatzhalter 7">
            <a:extLst>
              <a:ext uri="{FF2B5EF4-FFF2-40B4-BE49-F238E27FC236}">
                <a16:creationId xmlns:a16="http://schemas.microsoft.com/office/drawing/2014/main" id="{F6593C68-5400-6D29-DA94-ABACB5A5AE47}"/>
              </a:ext>
            </a:extLst>
          </p:cNvPr>
          <p:cNvSpPr>
            <a:spLocks noGrp="1"/>
          </p:cNvSpPr>
          <p:nvPr>
            <p:ph type="body" idx="20"/>
          </p:nvPr>
        </p:nvSpPr>
        <p:spPr/>
        <p:txBody>
          <a:bodyPr/>
          <a:lstStyle/>
          <a:p>
            <a:r>
              <a:rPr lang="de-DE"/>
              <a:t>Datenschutzrichtlinien</a:t>
            </a:r>
          </a:p>
        </p:txBody>
      </p:sp>
      <p:sp>
        <p:nvSpPr>
          <p:cNvPr id="9" name="Textplatzhalter 8">
            <a:extLst>
              <a:ext uri="{FF2B5EF4-FFF2-40B4-BE49-F238E27FC236}">
                <a16:creationId xmlns:a16="http://schemas.microsoft.com/office/drawing/2014/main" id="{A1672388-6957-73F3-FF68-50D1C6CC365D}"/>
              </a:ext>
            </a:extLst>
          </p:cNvPr>
          <p:cNvSpPr>
            <a:spLocks noGrp="1"/>
          </p:cNvSpPr>
          <p:nvPr>
            <p:ph type="body" sz="half" idx="21"/>
          </p:nvPr>
        </p:nvSpPr>
        <p:spPr/>
        <p:txBody>
          <a:bodyPr/>
          <a:lstStyle/>
          <a:p>
            <a:r>
              <a:rPr lang="de-DE" sz="1400"/>
              <a:t>Die Einhaltung von Datenschutzrichtlinien, wie der Datenschutz-Grundverordnung (DSGVO), ist für Unternehmen, die das Active Directory nutzen, wichtig. Die Datenschutzbestimmungen tragen zur Sicherung sensibler Informationen bei.</a:t>
            </a:r>
          </a:p>
        </p:txBody>
      </p:sp>
      <p:sp>
        <p:nvSpPr>
          <p:cNvPr id="10" name="Textplatzhalter 9">
            <a:extLst>
              <a:ext uri="{FF2B5EF4-FFF2-40B4-BE49-F238E27FC236}">
                <a16:creationId xmlns:a16="http://schemas.microsoft.com/office/drawing/2014/main" id="{5282FB73-9870-D347-8416-83BEC118F5C7}"/>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13831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D93683-2B77-E3B1-6E0D-A6BE9BDD74CF}"/>
              </a:ext>
            </a:extLst>
          </p:cNvPr>
          <p:cNvSpPr>
            <a:spLocks noGrp="1"/>
          </p:cNvSpPr>
          <p:nvPr>
            <p:ph type="title"/>
          </p:nvPr>
        </p:nvSpPr>
        <p:spPr/>
        <p:txBody>
          <a:bodyPr/>
          <a:lstStyle/>
          <a:p>
            <a:r>
              <a:rPr lang="de-DE"/>
              <a:t>Zusammenfassung und Fazit</a:t>
            </a:r>
          </a:p>
        </p:txBody>
      </p:sp>
      <p:sp>
        <p:nvSpPr>
          <p:cNvPr id="3" name="Textplatzhalter 2">
            <a:extLst>
              <a:ext uri="{FF2B5EF4-FFF2-40B4-BE49-F238E27FC236}">
                <a16:creationId xmlns:a16="http://schemas.microsoft.com/office/drawing/2014/main" id="{417159A3-2461-F6AE-9917-C3B3DF3ECD7C}"/>
              </a:ext>
            </a:extLst>
          </p:cNvPr>
          <p:cNvSpPr>
            <a:spLocks noGrp="1"/>
          </p:cNvSpPr>
          <p:nvPr>
            <p:ph type="body" idx="1"/>
          </p:nvPr>
        </p:nvSpPr>
        <p:spPr/>
        <p:txBody>
          <a:bodyPr/>
          <a:lstStyle/>
          <a:p>
            <a:r>
              <a:rPr lang="de-DE"/>
              <a:t>Wichtige Erkenntnisse</a:t>
            </a:r>
          </a:p>
        </p:txBody>
      </p:sp>
      <p:sp>
        <p:nvSpPr>
          <p:cNvPr id="4" name="Textplatzhalter 3">
            <a:extLst>
              <a:ext uri="{FF2B5EF4-FFF2-40B4-BE49-F238E27FC236}">
                <a16:creationId xmlns:a16="http://schemas.microsoft.com/office/drawing/2014/main" id="{EBCDA49C-D24E-E160-DF12-05005E4C1463}"/>
              </a:ext>
            </a:extLst>
          </p:cNvPr>
          <p:cNvSpPr>
            <a:spLocks noGrp="1"/>
          </p:cNvSpPr>
          <p:nvPr>
            <p:ph type="body" sz="half" idx="2"/>
          </p:nvPr>
        </p:nvSpPr>
        <p:spPr/>
        <p:txBody>
          <a:bodyPr/>
          <a:lstStyle/>
          <a:p>
            <a:r>
              <a:rPr lang="de-DE" sz="1400" dirty="0"/>
              <a:t>Die Präsentation hat wichtige Aspekte der Diagnose und des Troubleshootings im </a:t>
            </a:r>
            <a:r>
              <a:rPr lang="de-DE" sz="1400" dirty="0" err="1"/>
              <a:t>Active</a:t>
            </a:r>
            <a:r>
              <a:rPr lang="de-DE" sz="1400" dirty="0"/>
              <a:t> Directory beleuchtet, darunter die Bedeutung der Sicherheit, bewährte Methoden zur Fehlerbehebung und Lösungsansätze für gängige Probleme.</a:t>
            </a:r>
          </a:p>
        </p:txBody>
      </p:sp>
      <p:sp>
        <p:nvSpPr>
          <p:cNvPr id="5" name="Textplatzhalter 4">
            <a:extLst>
              <a:ext uri="{FF2B5EF4-FFF2-40B4-BE49-F238E27FC236}">
                <a16:creationId xmlns:a16="http://schemas.microsoft.com/office/drawing/2014/main" id="{2C89076B-FAFC-0279-C95D-860F0DA59F63}"/>
              </a:ext>
            </a:extLst>
          </p:cNvPr>
          <p:cNvSpPr>
            <a:spLocks noGrp="1"/>
          </p:cNvSpPr>
          <p:nvPr>
            <p:ph type="body" idx="18"/>
          </p:nvPr>
        </p:nvSpPr>
        <p:spPr/>
        <p:txBody>
          <a:bodyPr/>
          <a:lstStyle/>
          <a:p>
            <a:r>
              <a:rPr lang="de-DE"/>
              <a:t>Schlussfolgerungen</a:t>
            </a:r>
          </a:p>
        </p:txBody>
      </p:sp>
      <p:sp>
        <p:nvSpPr>
          <p:cNvPr id="6" name="Textplatzhalter 5">
            <a:extLst>
              <a:ext uri="{FF2B5EF4-FFF2-40B4-BE49-F238E27FC236}">
                <a16:creationId xmlns:a16="http://schemas.microsoft.com/office/drawing/2014/main" id="{6E3D9388-30B1-4315-4ACE-F6872A3EA859}"/>
              </a:ext>
            </a:extLst>
          </p:cNvPr>
          <p:cNvSpPr>
            <a:spLocks noGrp="1"/>
          </p:cNvSpPr>
          <p:nvPr>
            <p:ph type="body" sz="half" idx="19"/>
          </p:nvPr>
        </p:nvSpPr>
        <p:spPr/>
        <p:txBody>
          <a:bodyPr/>
          <a:lstStyle/>
          <a:p>
            <a:r>
              <a:rPr lang="de-DE" sz="1400"/>
              <a:t>Ein fundiertes Verständnis des Active Directory und effektive Diagnosefähigkeiten sind entscheidend für die Aufrechterhaltung einer stabilen Netzwerkleistung. Die Anwendung von Best Practices und Sicherheitsmaßnahmen ist unerlässlich.</a:t>
            </a:r>
          </a:p>
        </p:txBody>
      </p:sp>
      <p:sp>
        <p:nvSpPr>
          <p:cNvPr id="7" name="Textplatzhalter 6">
            <a:extLst>
              <a:ext uri="{FF2B5EF4-FFF2-40B4-BE49-F238E27FC236}">
                <a16:creationId xmlns:a16="http://schemas.microsoft.com/office/drawing/2014/main" id="{93C033CA-0249-8EB0-B2CC-84D6140C5CE3}"/>
              </a:ext>
            </a:extLst>
          </p:cNvPr>
          <p:cNvSpPr>
            <a:spLocks noGrp="1"/>
          </p:cNvSpPr>
          <p:nvPr>
            <p:ph type="body" idx="20"/>
          </p:nvPr>
        </p:nvSpPr>
        <p:spPr/>
        <p:txBody>
          <a:bodyPr/>
          <a:lstStyle/>
          <a:p>
            <a:r>
              <a:rPr lang="de-DE"/>
              <a:t>Ausblick</a:t>
            </a:r>
          </a:p>
        </p:txBody>
      </p:sp>
      <p:sp>
        <p:nvSpPr>
          <p:cNvPr id="8" name="Textplatzhalter 7">
            <a:extLst>
              <a:ext uri="{FF2B5EF4-FFF2-40B4-BE49-F238E27FC236}">
                <a16:creationId xmlns:a16="http://schemas.microsoft.com/office/drawing/2014/main" id="{58D3C16E-6709-8E7B-30B7-D4E0F2F1A0BF}"/>
              </a:ext>
            </a:extLst>
          </p:cNvPr>
          <p:cNvSpPr>
            <a:spLocks noGrp="1"/>
          </p:cNvSpPr>
          <p:nvPr>
            <p:ph type="body" sz="half" idx="21"/>
          </p:nvPr>
        </p:nvSpPr>
        <p:spPr/>
        <p:txBody>
          <a:bodyPr/>
          <a:lstStyle/>
          <a:p>
            <a:r>
              <a:rPr lang="de-DE" sz="1400"/>
              <a:t>Die kontinuierliche Weiterentwicklung von Diagnose- und Troubleshooting-Kenntnissen im Active Directory ist essentiell, um den sich wandelnden Anforderungen an Netzwerksicherheit und -verwaltung gerecht zu werden.</a:t>
            </a:r>
          </a:p>
        </p:txBody>
      </p:sp>
      <p:pic>
        <p:nvPicPr>
          <p:cNvPr id="10" name="Bildplatzhalter 9">
            <a:extLst>
              <a:ext uri="{FF2B5EF4-FFF2-40B4-BE49-F238E27FC236}">
                <a16:creationId xmlns:a16="http://schemas.microsoft.com/office/drawing/2014/main" id="{0E4C5597-9EB2-477B-1DFF-54E77450307B}"/>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213028114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523ECA-46B4-4889-A770-A4E188827CCD}">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859</Words>
  <Application>Microsoft Office PowerPoint</Application>
  <PresentationFormat>Breitbild</PresentationFormat>
  <Paragraphs>73</Paragraphs>
  <Slides>10</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Aptos</vt:lpstr>
      <vt:lpstr>Aptos Display</vt:lpstr>
      <vt:lpstr>Arial</vt:lpstr>
      <vt:lpstr>Calibri</vt:lpstr>
      <vt:lpstr>Calibri SemiBold</vt:lpstr>
      <vt:lpstr>Roboto</vt:lpstr>
      <vt:lpstr>Office</vt:lpstr>
      <vt:lpstr>Drift</vt:lpstr>
      <vt:lpstr>Diagnose und Troubleshooting im Active Directory</vt:lpstr>
      <vt:lpstr>Überblick über das Active Directory</vt:lpstr>
      <vt:lpstr>Wichtige Konzepte des Active Directory</vt:lpstr>
      <vt:lpstr>Häufige Probleme im Active Directory</vt:lpstr>
      <vt:lpstr>Troubleshooting-Tools</vt:lpstr>
      <vt:lpstr>Best Practices für Diagnose und Troubleshooting</vt:lpstr>
      <vt:lpstr>Gängige Fehler und ihre Lösungen</vt:lpstr>
      <vt:lpstr>PowerPoint-Präsentation</vt:lpstr>
      <vt:lpstr>Sicherheitsaspekte im Active Directory</vt:lpstr>
      <vt:lpstr>Zusammenfassung und Fazit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2</cp:revision>
  <dcterms:created xsi:type="dcterms:W3CDTF">2024-08-05T08:02:39Z</dcterms:created>
  <dcterms:modified xsi:type="dcterms:W3CDTF">2024-08-05T14:45:10Z</dcterms:modified>
</cp:coreProperties>
</file>