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8"/>
  </p:notesMasterIdLst>
  <p:sldIdLst>
    <p:sldId id="259" r:id="rId3"/>
    <p:sldId id="260" r:id="rId4"/>
    <p:sldId id="261" r:id="rId5"/>
    <p:sldId id="262" r:id="rId6"/>
    <p:sldId id="263" r:id="rId7"/>
    <p:sldId id="264" r:id="rId8"/>
    <p:sldId id="265" r:id="rId9"/>
    <p:sldId id="266" r:id="rId10"/>
    <p:sldId id="267" r:id="rId11"/>
    <p:sldId id="256" r:id="rId12"/>
    <p:sldId id="272" r:id="rId13"/>
    <p:sldId id="268" r:id="rId14"/>
    <p:sldId id="269" r:id="rId15"/>
    <p:sldId id="270" r:id="rId16"/>
    <p:sldId id="271"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3A43A-54CB-4C2C-8B27-25716ECC9C23}" v="2" dt="2024-08-12T09:05:46.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2FA3A43A-54CB-4C2C-8B27-25716ECC9C23}"/>
    <pc:docChg chg="custSel modSld">
      <pc:chgData name="Jörn Walter" userId="fbb3fe80-3616-468d-a4ce-7666e7f1ce7e" providerId="ADAL" clId="{2FA3A43A-54CB-4C2C-8B27-25716ECC9C23}" dt="2024-08-12T09:05:47.275" v="68" actId="962"/>
      <pc:docMkLst>
        <pc:docMk/>
      </pc:docMkLst>
      <pc:sldChg chg="modSp mod">
        <pc:chgData name="Jörn Walter" userId="fbb3fe80-3616-468d-a4ce-7666e7f1ce7e" providerId="ADAL" clId="{2FA3A43A-54CB-4C2C-8B27-25716ECC9C23}" dt="2024-08-12T09:01:50.941" v="5" actId="14100"/>
        <pc:sldMkLst>
          <pc:docMk/>
          <pc:sldMk cId="801646715" sldId="259"/>
        </pc:sldMkLst>
        <pc:spChg chg="mod">
          <ac:chgData name="Jörn Walter" userId="fbb3fe80-3616-468d-a4ce-7666e7f1ce7e" providerId="ADAL" clId="{2FA3A43A-54CB-4C2C-8B27-25716ECC9C23}" dt="2024-08-12T09:01:50.941" v="5" actId="14100"/>
          <ac:spMkLst>
            <pc:docMk/>
            <pc:sldMk cId="801646715" sldId="259"/>
            <ac:spMk id="5" creationId="{93EDC587-F10B-50CB-7BC4-8A25EAC71F87}"/>
          </ac:spMkLst>
        </pc:spChg>
        <pc:spChg chg="mod">
          <ac:chgData name="Jörn Walter" userId="fbb3fe80-3616-468d-a4ce-7666e7f1ce7e" providerId="ADAL" clId="{2FA3A43A-54CB-4C2C-8B27-25716ECC9C23}" dt="2024-08-12T09:01:47.687" v="4" actId="20577"/>
          <ac:spMkLst>
            <pc:docMk/>
            <pc:sldMk cId="801646715" sldId="259"/>
            <ac:spMk id="7" creationId="{0B66EC97-5F7F-F0A9-08D2-20C3527FB689}"/>
          </ac:spMkLst>
        </pc:spChg>
      </pc:sldChg>
      <pc:sldChg chg="addSp delSp modSp mod">
        <pc:chgData name="Jörn Walter" userId="fbb3fe80-3616-468d-a4ce-7666e7f1ce7e" providerId="ADAL" clId="{2FA3A43A-54CB-4C2C-8B27-25716ECC9C23}" dt="2024-08-12T09:05:47.275" v="68" actId="962"/>
        <pc:sldMkLst>
          <pc:docMk/>
          <pc:sldMk cId="446634208" sldId="262"/>
        </pc:sldMkLst>
        <pc:spChg chg="add del mod">
          <ac:chgData name="Jörn Walter" userId="fbb3fe80-3616-468d-a4ce-7666e7f1ce7e" providerId="ADAL" clId="{2FA3A43A-54CB-4C2C-8B27-25716ECC9C23}" dt="2024-08-12T09:05:38.027" v="62" actId="931"/>
          <ac:spMkLst>
            <pc:docMk/>
            <pc:sldMk cId="446634208" sldId="262"/>
            <ac:spMk id="14" creationId="{3329FA80-5311-0169-EAAC-37A01B4642B3}"/>
          </ac:spMkLst>
        </pc:spChg>
        <pc:spChg chg="add del mod">
          <ac:chgData name="Jörn Walter" userId="fbb3fe80-3616-468d-a4ce-7666e7f1ce7e" providerId="ADAL" clId="{2FA3A43A-54CB-4C2C-8B27-25716ECC9C23}" dt="2024-08-12T09:05:46.811" v="66" actId="931"/>
          <ac:spMkLst>
            <pc:docMk/>
            <pc:sldMk cId="446634208" sldId="262"/>
            <ac:spMk id="18" creationId="{6DAB63A7-EED5-4DBA-AFDE-4E536FD079D5}"/>
          </ac:spMkLst>
        </pc:spChg>
        <pc:picChg chg="del mod">
          <ac:chgData name="Jörn Walter" userId="fbb3fe80-3616-468d-a4ce-7666e7f1ce7e" providerId="ADAL" clId="{2FA3A43A-54CB-4C2C-8B27-25716ECC9C23}" dt="2024-08-12T09:05:22.163" v="61" actId="478"/>
          <ac:picMkLst>
            <pc:docMk/>
            <pc:sldMk cId="446634208" sldId="262"/>
            <ac:picMk id="11" creationId="{2BAF52C5-6883-3980-5C4E-51BB7C2715E8}"/>
          </ac:picMkLst>
        </pc:picChg>
        <pc:picChg chg="del">
          <ac:chgData name="Jörn Walter" userId="fbb3fe80-3616-468d-a4ce-7666e7f1ce7e" providerId="ADAL" clId="{2FA3A43A-54CB-4C2C-8B27-25716ECC9C23}" dt="2024-08-12T09:05:42.675" v="65" actId="478"/>
          <ac:picMkLst>
            <pc:docMk/>
            <pc:sldMk cId="446634208" sldId="262"/>
            <ac:picMk id="12" creationId="{5A1343D7-5754-E494-B915-F2C12C471E75}"/>
          </ac:picMkLst>
        </pc:picChg>
        <pc:picChg chg="add mod">
          <ac:chgData name="Jörn Walter" userId="fbb3fe80-3616-468d-a4ce-7666e7f1ce7e" providerId="ADAL" clId="{2FA3A43A-54CB-4C2C-8B27-25716ECC9C23}" dt="2024-08-12T09:05:38.711" v="64" actId="962"/>
          <ac:picMkLst>
            <pc:docMk/>
            <pc:sldMk cId="446634208" sldId="262"/>
            <ac:picMk id="16" creationId="{BB1E7D52-C508-BFA9-9D0B-5E97A094D32E}"/>
          </ac:picMkLst>
        </pc:picChg>
        <pc:picChg chg="add mod">
          <ac:chgData name="Jörn Walter" userId="fbb3fe80-3616-468d-a4ce-7666e7f1ce7e" providerId="ADAL" clId="{2FA3A43A-54CB-4C2C-8B27-25716ECC9C23}" dt="2024-08-12T09:05:47.275" v="68" actId="962"/>
          <ac:picMkLst>
            <pc:docMk/>
            <pc:sldMk cId="446634208" sldId="262"/>
            <ac:picMk id="20" creationId="{12F81972-DEC7-80D9-DBD9-1A73F4514CED}"/>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3690-4C56-9B4A-76CDE9136577}"/>
              </c:ext>
            </c:extLst>
          </c:dPt>
          <c:dPt>
            <c:idx val="1"/>
            <c:bubble3D val="0"/>
            <c:spPr>
              <a:solidFill>
                <a:srgbClr val="0958F7"/>
              </a:solidFill>
              <a:effectLst/>
            </c:spPr>
            <c:extLst>
              <c:ext xmlns:c16="http://schemas.microsoft.com/office/drawing/2014/chart" uri="{C3380CC4-5D6E-409C-BE32-E72D297353CC}">
                <c16:uniqueId val="{00000003-3690-4C56-9B4A-76CDE9136577}"/>
              </c:ext>
            </c:extLst>
          </c:dPt>
          <c:cat>
            <c:strRef>
              <c:f>Sheet1!$A$2:$A$3</c:f>
              <c:strCache>
                <c:ptCount val="2"/>
                <c:pt idx="0">
                  <c:v>Grundlegend</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4-3690-4C56-9B4A-76CDE9136577}"/>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9C32-4C54-9702-EA39055AB861}"/>
              </c:ext>
            </c:extLst>
          </c:dPt>
          <c:dPt>
            <c:idx val="1"/>
            <c:bubble3D val="0"/>
            <c:spPr>
              <a:solidFill>
                <a:srgbClr val="0958F7"/>
              </a:solidFill>
              <a:effectLst/>
            </c:spPr>
            <c:extLst>
              <c:ext xmlns:c16="http://schemas.microsoft.com/office/drawing/2014/chart" uri="{C3380CC4-5D6E-409C-BE32-E72D297353CC}">
                <c16:uniqueId val="{00000003-9C32-4C54-9702-EA39055AB861}"/>
              </c:ext>
            </c:extLst>
          </c:dPt>
          <c:cat>
            <c:strRef>
              <c:f>Sheet1!$A$2:$A$3</c:f>
              <c:strCache>
                <c:ptCount val="2"/>
                <c:pt idx="0">
                  <c:v>Fortgeschritten</c:v>
                </c:pt>
              </c:strCache>
            </c:strRef>
          </c:cat>
          <c:val>
            <c:numRef>
              <c:f>Sheet1!$B$2:$B$3</c:f>
              <c:numCache>
                <c:formatCode>General</c:formatCode>
                <c:ptCount val="2"/>
                <c:pt idx="0">
                  <c:v>0.5</c:v>
                </c:pt>
                <c:pt idx="1">
                  <c:v>0.5</c:v>
                </c:pt>
              </c:numCache>
            </c:numRef>
          </c:val>
          <c:extLst>
            <c:ext xmlns:c16="http://schemas.microsoft.com/office/drawing/2014/chart" uri="{C3380CC4-5D6E-409C-BE32-E72D297353CC}">
              <c16:uniqueId val="{00000004-9C32-4C54-9702-EA39055AB861}"/>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6485-449B-8049-BA9D0F359742}"/>
              </c:ext>
            </c:extLst>
          </c:dPt>
          <c:dPt>
            <c:idx val="1"/>
            <c:bubble3D val="0"/>
            <c:spPr>
              <a:solidFill>
                <a:srgbClr val="0958F7"/>
              </a:solidFill>
              <a:effectLst/>
            </c:spPr>
            <c:extLst>
              <c:ext xmlns:c16="http://schemas.microsoft.com/office/drawing/2014/chart" uri="{C3380CC4-5D6E-409C-BE32-E72D297353CC}">
                <c16:uniqueId val="{00000003-6485-449B-8049-BA9D0F359742}"/>
              </c:ext>
            </c:extLst>
          </c:dPt>
          <c:cat>
            <c:strRef>
              <c:f>Sheet1!$A$2:$A$3</c:f>
              <c:strCache>
                <c:ptCount val="2"/>
                <c:pt idx="0">
                  <c:v>Reif</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6485-449B-8049-BA9D0F359742}"/>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AD4A92-A095-4BE0-B7A5-17FF02478504}" type="datetimeFigureOut">
              <a:rPr lang="de-DE" smtClean="0"/>
              <a:t>12.08.2024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C6A1E3-4D5F-403C-AF32-F4F10E877389}" type="slidenum">
              <a:rPr lang="de-DE" smtClean="0"/>
              <a:t>‹Nr.›</a:t>
            </a:fld>
            <a:endParaRPr lang="de-DE"/>
          </a:p>
        </p:txBody>
      </p:sp>
    </p:spTree>
    <p:extLst>
      <p:ext uri="{BB962C8B-B14F-4D97-AF65-F5344CB8AC3E}">
        <p14:creationId xmlns:p14="http://schemas.microsoft.com/office/powerpoint/2010/main" val="4173428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1CF836-769F-EF2D-D57D-29A34E0F496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BC1B09B-0C58-908C-480C-F572F0C43D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8685465-6357-F1D2-55E8-8FED8F29745F}"/>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5" name="Fußzeilenplatzhalter 4">
            <a:extLst>
              <a:ext uri="{FF2B5EF4-FFF2-40B4-BE49-F238E27FC236}">
                <a16:creationId xmlns:a16="http://schemas.microsoft.com/office/drawing/2014/main" id="{BDE5E526-D51C-0C9C-13E8-6823A790153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1CF4E42-2A34-64C6-4573-27D2B2F97D1E}"/>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2649433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36AD91-C090-7D86-48E4-1D3B6206DEA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66F4237-BA0D-747C-F380-8C4036476DE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F557181-C073-85E0-3636-6448E531E057}"/>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5" name="Fußzeilenplatzhalter 4">
            <a:extLst>
              <a:ext uri="{FF2B5EF4-FFF2-40B4-BE49-F238E27FC236}">
                <a16:creationId xmlns:a16="http://schemas.microsoft.com/office/drawing/2014/main" id="{8785F267-082D-764B-2462-904D8DEB94F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80B1232-2DE5-D317-0715-67921F20F754}"/>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142422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E4CF20-06A9-429C-6A0A-694F0E77777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555C5E6-D9CC-14E0-92D9-3016A67DD3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5483DCAC-7704-4472-E1FD-1233FCE79B45}"/>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5" name="Fußzeilenplatzhalter 4">
            <a:extLst>
              <a:ext uri="{FF2B5EF4-FFF2-40B4-BE49-F238E27FC236}">
                <a16:creationId xmlns:a16="http://schemas.microsoft.com/office/drawing/2014/main" id="{23ECBAFF-AA76-F9AB-566F-498784F9FEB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EB61111-873E-2896-F64E-1F38AE0F9037}"/>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2568722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0F0815-D2BE-4B43-1E65-900E729C1A1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92015B6-CBC5-83BC-A211-D6BFC84A8E3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E0B57E5-4D34-7D80-34A9-7F6F06207870}"/>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F57395F-6A91-72F9-18C6-3EFD899EF15F}"/>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6" name="Fußzeilenplatzhalter 5">
            <a:extLst>
              <a:ext uri="{FF2B5EF4-FFF2-40B4-BE49-F238E27FC236}">
                <a16:creationId xmlns:a16="http://schemas.microsoft.com/office/drawing/2014/main" id="{C96CDC7D-350A-5FE9-54D1-12DA3D1B3AC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BA7FD8A-7EF6-2EB3-5226-B196F4810347}"/>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158042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C3229-08D4-0CFE-52F6-9085E044428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478D21B-AB80-B2AA-0767-F2418DCDD0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1F46F4E-694A-40D7-385C-C391A0E1AFD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4CE56F5-1259-EB34-5E06-BB2D57D4CE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A317878-1DC0-A2D4-4281-6FAD701ECAA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4F755EF-545F-2CE4-986D-0BDB15C2CB44}"/>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8" name="Fußzeilenplatzhalter 7">
            <a:extLst>
              <a:ext uri="{FF2B5EF4-FFF2-40B4-BE49-F238E27FC236}">
                <a16:creationId xmlns:a16="http://schemas.microsoft.com/office/drawing/2014/main" id="{FE984D1F-C312-4C1E-37E5-6EE5CB0409D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2FD2352-DD74-FCAB-E5F1-3B2A2883D46A}"/>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1025905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5EB254-8C0E-BDDB-B8F8-116BE1B9DA3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BF99160-4B7A-E80B-43B6-38258912CF45}"/>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4" name="Fußzeilenplatzhalter 3">
            <a:extLst>
              <a:ext uri="{FF2B5EF4-FFF2-40B4-BE49-F238E27FC236}">
                <a16:creationId xmlns:a16="http://schemas.microsoft.com/office/drawing/2014/main" id="{9D7E45B6-EDD5-E83C-3FED-259235F09B4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2435804-65B3-89E4-FC3E-33F53434C5B3}"/>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3077701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52F9757-34B2-8EF1-EB0B-3A778912EF52}"/>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3" name="Fußzeilenplatzhalter 2">
            <a:extLst>
              <a:ext uri="{FF2B5EF4-FFF2-40B4-BE49-F238E27FC236}">
                <a16:creationId xmlns:a16="http://schemas.microsoft.com/office/drawing/2014/main" id="{05BAA5CE-2844-DEA0-DDF7-91452DB8E95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14D308A-3CFB-C352-09B1-7E2FA5CB5BBF}"/>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928225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16D50E-D001-AAC5-B300-4E4523D21CA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C8BA12B-22AA-7AB1-D0A8-E81E0E8B78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E338E7A-638D-0E35-4D15-96C1E8820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C4728D2-3A79-9016-32A1-81C3D38718AD}"/>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6" name="Fußzeilenplatzhalter 5">
            <a:extLst>
              <a:ext uri="{FF2B5EF4-FFF2-40B4-BE49-F238E27FC236}">
                <a16:creationId xmlns:a16="http://schemas.microsoft.com/office/drawing/2014/main" id="{570A0DA9-F1D0-FCEA-F0FF-A0DCDB1E866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9444183-F3AC-B8B3-5BDA-BB07B81CEE53}"/>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50322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C0682C-55B5-08F1-F522-C6ABD34AADB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6DF919F-7993-BCA6-4A3F-27C8BAC19C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30498F7-DF57-47A2-394A-B8F958CEF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D91A27C-265D-A97B-00AE-4AEC26067883}"/>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6" name="Fußzeilenplatzhalter 5">
            <a:extLst>
              <a:ext uri="{FF2B5EF4-FFF2-40B4-BE49-F238E27FC236}">
                <a16:creationId xmlns:a16="http://schemas.microsoft.com/office/drawing/2014/main" id="{89E45D3C-E2C1-6584-40E7-D8D431BD038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07D29-3B15-197C-7594-7D79E6C9EDB9}"/>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2737930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466ADA-738D-F09E-9DFE-2B33699070C8}"/>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BB2DF00-D3D3-78F0-0BCD-F7314DE9589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5781542-5B48-6391-3AD7-76F089236421}"/>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5" name="Fußzeilenplatzhalter 4">
            <a:extLst>
              <a:ext uri="{FF2B5EF4-FFF2-40B4-BE49-F238E27FC236}">
                <a16:creationId xmlns:a16="http://schemas.microsoft.com/office/drawing/2014/main" id="{F9A34BC8-A921-AB43-B24C-F297D170BE3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56B6A8-0125-64AA-BD2C-926CA77AF53E}"/>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1525050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7D16B3B-2C8B-9267-FC6F-9E742A2621C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7E33687-7206-F353-D5A1-411115C793C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E692E83-50D6-7D57-099F-1F0AD39E5D08}"/>
              </a:ext>
            </a:extLst>
          </p:cNvPr>
          <p:cNvSpPr>
            <a:spLocks noGrp="1"/>
          </p:cNvSpPr>
          <p:nvPr>
            <p:ph type="dt" sz="half" idx="10"/>
          </p:nvPr>
        </p:nvSpPr>
        <p:spPr/>
        <p:txBody>
          <a:bodyPr/>
          <a:lstStyle/>
          <a:p>
            <a:fld id="{ADE45E15-965A-435B-BF01-7627ED34E04A}" type="datetimeFigureOut">
              <a:rPr lang="de-DE" smtClean="0"/>
              <a:t>12.08.2024</a:t>
            </a:fld>
            <a:endParaRPr lang="de-DE"/>
          </a:p>
        </p:txBody>
      </p:sp>
      <p:sp>
        <p:nvSpPr>
          <p:cNvPr id="5" name="Fußzeilenplatzhalter 4">
            <a:extLst>
              <a:ext uri="{FF2B5EF4-FFF2-40B4-BE49-F238E27FC236}">
                <a16:creationId xmlns:a16="http://schemas.microsoft.com/office/drawing/2014/main" id="{4C20EB91-1735-B50C-4C4C-30CE1592C58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B223CE9-81F0-3A5F-9446-7FCC5CE6E77B}"/>
              </a:ext>
            </a:extLst>
          </p:cNvPr>
          <p:cNvSpPr>
            <a:spLocks noGrp="1"/>
          </p:cNvSpPr>
          <p:nvPr>
            <p:ph type="sldNum" sz="quarter" idx="12"/>
          </p:nvPr>
        </p:nvSpPr>
        <p:spPr/>
        <p:txBody>
          <a:bodyPr/>
          <a:lstStyle/>
          <a:p>
            <a:fld id="{156854FD-D4BB-424A-B3AB-75DA6716D0D9}" type="slidenum">
              <a:rPr lang="de-DE" smtClean="0"/>
              <a:t>‹Nr.›</a:t>
            </a:fld>
            <a:endParaRPr lang="de-DE"/>
          </a:p>
        </p:txBody>
      </p:sp>
    </p:spTree>
    <p:extLst>
      <p:ext uri="{BB962C8B-B14F-4D97-AF65-F5344CB8AC3E}">
        <p14:creationId xmlns:p14="http://schemas.microsoft.com/office/powerpoint/2010/main" val="198739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337631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1D27ECD-0D1B-1BF8-11C4-58B10CDBA6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F26B5AD-C3BE-25E6-CE8D-00209BC16A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BF415C6-EA86-5D96-7F14-651F3D1111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E45E15-965A-435B-BF01-7627ED34E04A}" type="datetimeFigureOut">
              <a:rPr lang="de-DE" smtClean="0"/>
              <a:t>12.08.2024</a:t>
            </a:fld>
            <a:endParaRPr lang="de-DE"/>
          </a:p>
        </p:txBody>
      </p:sp>
      <p:sp>
        <p:nvSpPr>
          <p:cNvPr id="5" name="Fußzeilenplatzhalter 4">
            <a:extLst>
              <a:ext uri="{FF2B5EF4-FFF2-40B4-BE49-F238E27FC236}">
                <a16:creationId xmlns:a16="http://schemas.microsoft.com/office/drawing/2014/main" id="{42D336B4-571A-E57E-20C5-2B9244B23D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BE0A778C-34AA-CA2C-46CD-06A129D8FC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6854FD-D4BB-424A-B3AB-75DA6716D0D9}" type="slidenum">
              <a:rPr lang="de-DE" smtClean="0"/>
              <a:t>‹Nr.›</a:t>
            </a:fld>
            <a:endParaRPr lang="de-DE"/>
          </a:p>
        </p:txBody>
      </p:sp>
    </p:spTree>
    <p:extLst>
      <p:ext uri="{BB962C8B-B14F-4D97-AF65-F5344CB8AC3E}">
        <p14:creationId xmlns:p14="http://schemas.microsoft.com/office/powerpoint/2010/main" val="1064064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0.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16.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9392314" cy="2253107"/>
          </a:xfrm>
        </p:spPr>
        <p:txBody>
          <a:bodyPr anchor="t" anchorCtr="0">
            <a:normAutofit fontScale="90000"/>
          </a:bodyPr>
          <a:lstStyle/>
          <a:p>
            <a:r>
              <a:rPr lang="en-GB" sz="7500" dirty="0"/>
              <a:t>DIGITALE TRANSFORMATION</a:t>
            </a:r>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p:txBody>
          <a:bodyPr/>
          <a:lstStyle/>
          <a:p>
            <a:r>
              <a:rPr lang="en-ID"/>
              <a:t>DIGITALE TRANSFORMATION</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dirty="0"/>
              <a:t>NAME: JÖRN WALTER
DATUM: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6DD53-0859-6153-3102-84E5D9F1B28D}"/>
              </a:ext>
            </a:extLst>
          </p:cNvPr>
          <p:cNvSpPr>
            <a:spLocks noGrp="1"/>
          </p:cNvSpPr>
          <p:nvPr>
            <p:ph type="title"/>
          </p:nvPr>
        </p:nvSpPr>
        <p:spPr/>
        <p:txBody>
          <a:bodyPr/>
          <a:lstStyle/>
          <a:p>
            <a:r>
              <a:rPr lang="de-DE" sz="3600" dirty="0"/>
              <a:t>EINFÜHRUNG IN DIE DIGITALE TRANSFORMATION</a:t>
            </a:r>
          </a:p>
        </p:txBody>
      </p:sp>
      <p:sp>
        <p:nvSpPr>
          <p:cNvPr id="3" name="Fußzeilenplatzhalter 2">
            <a:extLst>
              <a:ext uri="{FF2B5EF4-FFF2-40B4-BE49-F238E27FC236}">
                <a16:creationId xmlns:a16="http://schemas.microsoft.com/office/drawing/2014/main" id="{E53FB622-C050-CE84-C73C-C3D9195AF027}"/>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5665B88B-9FB8-6A5B-8E55-1BF00FD45760}"/>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CE2EB180-9E66-99CA-55FD-41809C099AB4}"/>
              </a:ext>
            </a:extLst>
          </p:cNvPr>
          <p:cNvPicPr>
            <a:picLocks noGrp="1" noChangeAspect="1"/>
          </p:cNvPicPr>
          <p:nvPr>
            <p:ph type="pic" sz="quarter" idx="12"/>
          </p:nvPr>
        </p:nvPicPr>
        <p:blipFill>
          <a:blip r:embed="rId2"/>
          <a:srcRect l="21813" r="21813"/>
          <a:stretch>
            <a:fillRect/>
          </a:stretch>
        </p:blipFill>
        <p:spPr/>
      </p:pic>
      <p:sp>
        <p:nvSpPr>
          <p:cNvPr id="6" name="Textplatzhalter 5">
            <a:extLst>
              <a:ext uri="{FF2B5EF4-FFF2-40B4-BE49-F238E27FC236}">
                <a16:creationId xmlns:a16="http://schemas.microsoft.com/office/drawing/2014/main" id="{AB8FEADE-A0C6-4D80-322E-5B7FC5DADBA1}"/>
              </a:ext>
            </a:extLst>
          </p:cNvPr>
          <p:cNvSpPr>
            <a:spLocks noGrp="1"/>
          </p:cNvSpPr>
          <p:nvPr>
            <p:ph type="body" sz="quarter" idx="13"/>
          </p:nvPr>
        </p:nvSpPr>
        <p:spPr/>
        <p:txBody>
          <a:bodyPr/>
          <a:lstStyle/>
          <a:p>
            <a:r>
              <a:rPr lang="de-DE" dirty="0"/>
              <a:t>Digitale Transformation bezieht sich auf die Integration digitaler Technologien in alle Bereiche eines Unternehmens, um Prozesse zu optimieren, Kundenerfahrungen zu verbessern und neue Geschäftsmodelle zu schaffen. Es geht darum, wie Unternehmen Technologien nutzen, um wettbewerbsfähig zu bleiben und Innovationen zu fördern. Das Verständnis dieser Transformation ist entscheidend für den Erfolg in der modernen Wirtschaft.</a:t>
            </a:r>
          </a:p>
        </p:txBody>
      </p:sp>
      <p:sp>
        <p:nvSpPr>
          <p:cNvPr id="7" name="Textplatzhalter 6">
            <a:extLst>
              <a:ext uri="{FF2B5EF4-FFF2-40B4-BE49-F238E27FC236}">
                <a16:creationId xmlns:a16="http://schemas.microsoft.com/office/drawing/2014/main" id="{7C95A50F-FC43-4BC3-8176-2A2496159D8F}"/>
              </a:ext>
            </a:extLst>
          </p:cNvPr>
          <p:cNvSpPr>
            <a:spLocks noGrp="1"/>
          </p:cNvSpPr>
          <p:nvPr>
            <p:ph type="body" sz="quarter" idx="17"/>
          </p:nvPr>
        </p:nvSpPr>
        <p:spPr/>
        <p:txBody>
          <a:bodyPr/>
          <a:lstStyle/>
          <a:p>
            <a:r>
              <a:rPr lang="de-DE"/>
              <a:t>GRUNDLEGENDES VERSTÄNDNIS DER DIGITALEN TRANSFORMATION</a:t>
            </a:r>
          </a:p>
        </p:txBody>
      </p:sp>
    </p:spTree>
    <p:extLst>
      <p:ext uri="{BB962C8B-B14F-4D97-AF65-F5344CB8AC3E}">
        <p14:creationId xmlns:p14="http://schemas.microsoft.com/office/powerpoint/2010/main" val="2957363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84D7D-AEB6-8A3E-6E07-5B949A21CEFC}"/>
              </a:ext>
            </a:extLst>
          </p:cNvPr>
          <p:cNvSpPr>
            <a:spLocks noGrp="1"/>
          </p:cNvSpPr>
          <p:nvPr>
            <p:ph type="title"/>
          </p:nvPr>
        </p:nvSpPr>
        <p:spPr/>
        <p:txBody>
          <a:bodyPr/>
          <a:lstStyle/>
          <a:p>
            <a:r>
              <a:rPr lang="de-DE"/>
              <a:t>WICHTIGE TRENDS</a:t>
            </a:r>
          </a:p>
        </p:txBody>
      </p:sp>
      <p:sp>
        <p:nvSpPr>
          <p:cNvPr id="3" name="Fußzeilenplatzhalter 2">
            <a:extLst>
              <a:ext uri="{FF2B5EF4-FFF2-40B4-BE49-F238E27FC236}">
                <a16:creationId xmlns:a16="http://schemas.microsoft.com/office/drawing/2014/main" id="{66A9D215-EB27-7D73-350B-011D4CF7FD27}"/>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1A6491D4-06A4-DE65-BD96-3193468C2174}"/>
              </a:ext>
            </a:extLst>
          </p:cNvPr>
          <p:cNvSpPr>
            <a:spLocks noGrp="1"/>
          </p:cNvSpPr>
          <p:nvPr>
            <p:ph type="sldNum" sz="quarter" idx="11"/>
          </p:nvPr>
        </p:nvSpPr>
        <p:spPr/>
        <p:txBody>
          <a:bodyPr/>
          <a:lstStyle/>
          <a:p>
            <a:fld id="{CF6F24BE-8BEB-403A-BDCC-38E201D0662D}" type="slidenum">
              <a:rPr lang="en-ID" smtClean="0"/>
              <a:pPr/>
              <a:t>3</a:t>
            </a:fld>
            <a:endParaRPr lang="en-ID"/>
          </a:p>
        </p:txBody>
      </p:sp>
      <p:sp>
        <p:nvSpPr>
          <p:cNvPr id="5" name="Textplatzhalter 4">
            <a:extLst>
              <a:ext uri="{FF2B5EF4-FFF2-40B4-BE49-F238E27FC236}">
                <a16:creationId xmlns:a16="http://schemas.microsoft.com/office/drawing/2014/main" id="{BB392BAF-9E1C-41FB-E7E5-C61C43F86518}"/>
              </a:ext>
            </a:extLst>
          </p:cNvPr>
          <p:cNvSpPr>
            <a:spLocks noGrp="1"/>
          </p:cNvSpPr>
          <p:nvPr>
            <p:ph type="body" sz="quarter" idx="13"/>
          </p:nvPr>
        </p:nvSpPr>
        <p:spPr/>
        <p:txBody>
          <a:bodyPr/>
          <a:lstStyle/>
          <a:p>
            <a:r>
              <a:rPr lang="de-DE"/>
              <a:t>Zu den wichtigsten technologischen Trends gehören Künstliche Intelligenz (KI), Internet der Dinge (IoT), Blockchain und Cloud-Computing. Diese Technologien ermöglichen neue Anwendungen und Lösungen, die Unternehmen agiler und effizienter machen.</a:t>
            </a:r>
          </a:p>
        </p:txBody>
      </p:sp>
      <p:sp>
        <p:nvSpPr>
          <p:cNvPr id="6" name="Textplatzhalter 5">
            <a:extLst>
              <a:ext uri="{FF2B5EF4-FFF2-40B4-BE49-F238E27FC236}">
                <a16:creationId xmlns:a16="http://schemas.microsoft.com/office/drawing/2014/main" id="{61919CFA-EA71-D8E8-E235-18D19E5D1B3E}"/>
              </a:ext>
            </a:extLst>
          </p:cNvPr>
          <p:cNvSpPr>
            <a:spLocks noGrp="1"/>
          </p:cNvSpPr>
          <p:nvPr>
            <p:ph type="body" sz="quarter" idx="14"/>
          </p:nvPr>
        </p:nvSpPr>
        <p:spPr/>
        <p:txBody>
          <a:bodyPr/>
          <a:lstStyle/>
          <a:p>
            <a:r>
              <a:rPr lang="de-DE"/>
              <a:t>Neue Geschäftsmodelle entstehen durch die digitale Transformation, wie z.B. das Abonnementmodell, Plattformgeschäfte und datengetriebene Entscheidungsfindung. Diese Modelle verbessern die Wertschöpfung und helfen Unternehmen, neue Einnahmequellen zu erschließen.</a:t>
            </a:r>
          </a:p>
        </p:txBody>
      </p:sp>
      <p:sp>
        <p:nvSpPr>
          <p:cNvPr id="7" name="Textplatzhalter 6">
            <a:extLst>
              <a:ext uri="{FF2B5EF4-FFF2-40B4-BE49-F238E27FC236}">
                <a16:creationId xmlns:a16="http://schemas.microsoft.com/office/drawing/2014/main" id="{538D8551-BA33-AB92-5D85-DF2EA5B42B65}"/>
              </a:ext>
            </a:extLst>
          </p:cNvPr>
          <p:cNvSpPr>
            <a:spLocks noGrp="1"/>
          </p:cNvSpPr>
          <p:nvPr>
            <p:ph type="body" sz="quarter" idx="15"/>
          </p:nvPr>
        </p:nvSpPr>
        <p:spPr/>
        <p:txBody>
          <a:bodyPr/>
          <a:lstStyle/>
          <a:p>
            <a:r>
              <a:rPr lang="de-DE"/>
              <a:t>TECHNOLOGISCHE TRENDS</a:t>
            </a:r>
          </a:p>
        </p:txBody>
      </p:sp>
      <p:sp>
        <p:nvSpPr>
          <p:cNvPr id="8" name="Textplatzhalter 7">
            <a:extLst>
              <a:ext uri="{FF2B5EF4-FFF2-40B4-BE49-F238E27FC236}">
                <a16:creationId xmlns:a16="http://schemas.microsoft.com/office/drawing/2014/main" id="{677A17F0-0BC2-1CC3-799D-A7516F3694B6}"/>
              </a:ext>
            </a:extLst>
          </p:cNvPr>
          <p:cNvSpPr>
            <a:spLocks noGrp="1"/>
          </p:cNvSpPr>
          <p:nvPr>
            <p:ph type="body" sz="quarter" idx="16"/>
          </p:nvPr>
        </p:nvSpPr>
        <p:spPr/>
        <p:txBody>
          <a:bodyPr/>
          <a:lstStyle/>
          <a:p>
            <a:r>
              <a:rPr lang="de-DE"/>
              <a:t>GESCHÄFTSMODELLE</a:t>
            </a:r>
          </a:p>
        </p:txBody>
      </p:sp>
      <p:sp>
        <p:nvSpPr>
          <p:cNvPr id="9" name="Textplatzhalter 8">
            <a:extLst>
              <a:ext uri="{FF2B5EF4-FFF2-40B4-BE49-F238E27FC236}">
                <a16:creationId xmlns:a16="http://schemas.microsoft.com/office/drawing/2014/main" id="{E567D89B-1CD5-AAAC-D094-22531285E291}"/>
              </a:ext>
            </a:extLst>
          </p:cNvPr>
          <p:cNvSpPr>
            <a:spLocks noGrp="1"/>
          </p:cNvSpPr>
          <p:nvPr>
            <p:ph type="body" sz="quarter" idx="17"/>
          </p:nvPr>
        </p:nvSpPr>
        <p:spPr/>
        <p:txBody>
          <a:bodyPr/>
          <a:lstStyle/>
          <a:p>
            <a:r>
              <a:rPr lang="de-DE"/>
              <a:t>Die Erwartungen der Kunden ändern sich durch die digitale Transformation. Unternehmen müssen personalisierte und nahtlose Kundenerfahrungen bieten, um wettbewerbsfähig zu bleiben. Kundenzentrierte Strategien und Technologien wie CRM-Systeme und Chatbots sind hierbei essentiell.</a:t>
            </a:r>
          </a:p>
        </p:txBody>
      </p:sp>
      <p:sp>
        <p:nvSpPr>
          <p:cNvPr id="10" name="Textplatzhalter 9">
            <a:extLst>
              <a:ext uri="{FF2B5EF4-FFF2-40B4-BE49-F238E27FC236}">
                <a16:creationId xmlns:a16="http://schemas.microsoft.com/office/drawing/2014/main" id="{8C353083-B769-62CF-D14B-0CB007F1D6E5}"/>
              </a:ext>
            </a:extLst>
          </p:cNvPr>
          <p:cNvSpPr>
            <a:spLocks noGrp="1"/>
          </p:cNvSpPr>
          <p:nvPr>
            <p:ph type="body" sz="quarter" idx="18"/>
          </p:nvPr>
        </p:nvSpPr>
        <p:spPr/>
        <p:txBody>
          <a:bodyPr/>
          <a:lstStyle/>
          <a:p>
            <a:r>
              <a:rPr lang="de-DE"/>
              <a:t>CUSTOMER EXPERIENCE</a:t>
            </a:r>
          </a:p>
        </p:txBody>
      </p:sp>
    </p:spTree>
    <p:extLst>
      <p:ext uri="{BB962C8B-B14F-4D97-AF65-F5344CB8AC3E}">
        <p14:creationId xmlns:p14="http://schemas.microsoft.com/office/powerpoint/2010/main" val="3701239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42DA76-55CA-E038-2C6B-26AC720B4F3E}"/>
              </a:ext>
            </a:extLst>
          </p:cNvPr>
          <p:cNvSpPr>
            <a:spLocks noGrp="1"/>
          </p:cNvSpPr>
          <p:nvPr>
            <p:ph type="title"/>
          </p:nvPr>
        </p:nvSpPr>
        <p:spPr/>
        <p:txBody>
          <a:bodyPr/>
          <a:lstStyle/>
          <a:p>
            <a:r>
              <a:rPr lang="de-DE"/>
              <a:t>VORTEILE DER DIGITALEN TRANSFORMATION</a:t>
            </a:r>
          </a:p>
        </p:txBody>
      </p:sp>
      <p:sp>
        <p:nvSpPr>
          <p:cNvPr id="3" name="Fußzeilenplatzhalter 2">
            <a:extLst>
              <a:ext uri="{FF2B5EF4-FFF2-40B4-BE49-F238E27FC236}">
                <a16:creationId xmlns:a16="http://schemas.microsoft.com/office/drawing/2014/main" id="{92F7397D-01F2-8320-7F70-E946511E5C6B}"/>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9B570FE7-B7E6-3D6F-C6E8-90F8777E0213}"/>
              </a:ext>
            </a:extLst>
          </p:cNvPr>
          <p:cNvSpPr>
            <a:spLocks noGrp="1"/>
          </p:cNvSpPr>
          <p:nvPr>
            <p:ph type="sldNum" sz="quarter" idx="11"/>
          </p:nvPr>
        </p:nvSpPr>
        <p:spPr/>
        <p:txBody>
          <a:bodyPr/>
          <a:lstStyle/>
          <a:p>
            <a:fld id="{CF6F24BE-8BEB-403A-BDCC-38E201D0662D}" type="slidenum">
              <a:rPr lang="en-ID" smtClean="0"/>
              <a:pPr/>
              <a:t>4</a:t>
            </a:fld>
            <a:endParaRPr lang="en-ID"/>
          </a:p>
        </p:txBody>
      </p:sp>
      <p:sp>
        <p:nvSpPr>
          <p:cNvPr id="7" name="Textplatzhalter 6">
            <a:extLst>
              <a:ext uri="{FF2B5EF4-FFF2-40B4-BE49-F238E27FC236}">
                <a16:creationId xmlns:a16="http://schemas.microsoft.com/office/drawing/2014/main" id="{233F5034-9E00-EABF-58DC-87F01910334A}"/>
              </a:ext>
            </a:extLst>
          </p:cNvPr>
          <p:cNvSpPr>
            <a:spLocks noGrp="1"/>
          </p:cNvSpPr>
          <p:nvPr>
            <p:ph type="body" sz="quarter" idx="15"/>
          </p:nvPr>
        </p:nvSpPr>
        <p:spPr/>
        <p:txBody>
          <a:bodyPr/>
          <a:lstStyle/>
          <a:p>
            <a:r>
              <a:rPr lang="de-DE"/>
              <a:t>Durch die Automatisierung und Digitalisierung von Prozessen können Unternehmen effizienter arbeiten, Fehler reduzieren und Kosten senken. Dies führt zu schnelleren Reaktionszeiten und einer verbesserten Produktivität.</a:t>
            </a:r>
          </a:p>
        </p:txBody>
      </p:sp>
      <p:sp>
        <p:nvSpPr>
          <p:cNvPr id="8" name="Textplatzhalter 7">
            <a:extLst>
              <a:ext uri="{FF2B5EF4-FFF2-40B4-BE49-F238E27FC236}">
                <a16:creationId xmlns:a16="http://schemas.microsoft.com/office/drawing/2014/main" id="{BB499C45-179A-B4A3-2A10-B0FB2F006F13}"/>
              </a:ext>
            </a:extLst>
          </p:cNvPr>
          <p:cNvSpPr>
            <a:spLocks noGrp="1"/>
          </p:cNvSpPr>
          <p:nvPr>
            <p:ph type="body" sz="quarter" idx="16"/>
          </p:nvPr>
        </p:nvSpPr>
        <p:spPr/>
        <p:txBody>
          <a:bodyPr/>
          <a:lstStyle/>
          <a:p>
            <a:r>
              <a:rPr lang="de-DE"/>
              <a:t>Digitale Technologien ermöglichen personalisierte Kundenerlebnisse und eine 24/7-Verfügbarkeit von Dienstleistungen. Dies führt zu einer höheren Kundenzufriedenheit und -bindung.</a:t>
            </a:r>
          </a:p>
        </p:txBody>
      </p:sp>
      <p:sp>
        <p:nvSpPr>
          <p:cNvPr id="9" name="Textplatzhalter 8">
            <a:extLst>
              <a:ext uri="{FF2B5EF4-FFF2-40B4-BE49-F238E27FC236}">
                <a16:creationId xmlns:a16="http://schemas.microsoft.com/office/drawing/2014/main" id="{D0D3BC50-BDC0-C23E-3CAD-AE9FC85427A5}"/>
              </a:ext>
            </a:extLst>
          </p:cNvPr>
          <p:cNvSpPr>
            <a:spLocks noGrp="1"/>
          </p:cNvSpPr>
          <p:nvPr>
            <p:ph type="body" sz="quarter" idx="17"/>
          </p:nvPr>
        </p:nvSpPr>
        <p:spPr/>
        <p:txBody>
          <a:bodyPr/>
          <a:lstStyle/>
          <a:p>
            <a:r>
              <a:rPr lang="de-DE"/>
              <a:t>EFFIZIENZSTEIGERUNG UND KOSTENSENKUNG</a:t>
            </a:r>
          </a:p>
        </p:txBody>
      </p:sp>
      <p:sp>
        <p:nvSpPr>
          <p:cNvPr id="10" name="Textplatzhalter 9">
            <a:extLst>
              <a:ext uri="{FF2B5EF4-FFF2-40B4-BE49-F238E27FC236}">
                <a16:creationId xmlns:a16="http://schemas.microsoft.com/office/drawing/2014/main" id="{50277797-8E64-8424-6643-14E88B09F007}"/>
              </a:ext>
            </a:extLst>
          </p:cNvPr>
          <p:cNvSpPr>
            <a:spLocks noGrp="1"/>
          </p:cNvSpPr>
          <p:nvPr>
            <p:ph type="body" sz="quarter" idx="18"/>
          </p:nvPr>
        </p:nvSpPr>
        <p:spPr/>
        <p:txBody>
          <a:bodyPr/>
          <a:lstStyle/>
          <a:p>
            <a:r>
              <a:rPr lang="de-DE"/>
              <a:t>VERBESSERTE KUNDENERFAHRUNG</a:t>
            </a:r>
          </a:p>
        </p:txBody>
      </p:sp>
      <p:pic>
        <p:nvPicPr>
          <p:cNvPr id="16" name="Bildplatzhalter 15" descr="Ein Bild, das Text, Handschrift, Gebäude, Kreide enthält.&#10;&#10;Automatisch generierte Beschreibung">
            <a:extLst>
              <a:ext uri="{FF2B5EF4-FFF2-40B4-BE49-F238E27FC236}">
                <a16:creationId xmlns:a16="http://schemas.microsoft.com/office/drawing/2014/main" id="{BB1E7D52-C508-BFA9-9D0B-5E97A094D32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6600" r="16600"/>
          <a:stretch>
            <a:fillRect/>
          </a:stretch>
        </p:blipFill>
        <p:spPr/>
      </p:pic>
      <p:pic>
        <p:nvPicPr>
          <p:cNvPr id="20" name="Bildplatzhalter 19" descr="Ein Bild, das Metall, Nickel Münze, Allgemeine Versorgung enthält.&#10;&#10;Automatisch generierte Beschreibung">
            <a:extLst>
              <a:ext uri="{FF2B5EF4-FFF2-40B4-BE49-F238E27FC236}">
                <a16:creationId xmlns:a16="http://schemas.microsoft.com/office/drawing/2014/main" id="{12F81972-DEC7-80D9-DBD9-1A73F4514CE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00" r="16600"/>
          <a:stretch>
            <a:fillRect/>
          </a:stretch>
        </p:blipFill>
        <p:spPr/>
      </p:pic>
    </p:spTree>
    <p:extLst>
      <p:ext uri="{BB962C8B-B14F-4D97-AF65-F5344CB8AC3E}">
        <p14:creationId xmlns:p14="http://schemas.microsoft.com/office/powerpoint/2010/main" val="446634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79716B-3B01-56E4-D969-4DE16C7913A9}"/>
              </a:ext>
            </a:extLst>
          </p:cNvPr>
          <p:cNvSpPr>
            <a:spLocks noGrp="1"/>
          </p:cNvSpPr>
          <p:nvPr>
            <p:ph type="title"/>
          </p:nvPr>
        </p:nvSpPr>
        <p:spPr/>
        <p:txBody>
          <a:bodyPr/>
          <a:lstStyle/>
          <a:p>
            <a:r>
              <a:rPr lang="de-DE"/>
              <a:t>HERAUSFORDERUNGEN</a:t>
            </a:r>
          </a:p>
        </p:txBody>
      </p:sp>
      <p:sp>
        <p:nvSpPr>
          <p:cNvPr id="3" name="Fußzeilenplatzhalter 2">
            <a:extLst>
              <a:ext uri="{FF2B5EF4-FFF2-40B4-BE49-F238E27FC236}">
                <a16:creationId xmlns:a16="http://schemas.microsoft.com/office/drawing/2014/main" id="{E3347C30-4F6E-BE0D-67F3-827567EE2AB1}"/>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4581FA24-B219-3DF4-D2C1-E8751AF240E6}"/>
              </a:ext>
            </a:extLst>
          </p:cNvPr>
          <p:cNvSpPr>
            <a:spLocks noGrp="1"/>
          </p:cNvSpPr>
          <p:nvPr>
            <p:ph type="sldNum" sz="quarter" idx="11"/>
          </p:nvPr>
        </p:nvSpPr>
        <p:spPr/>
        <p:txBody>
          <a:bodyPr/>
          <a:lstStyle/>
          <a:p>
            <a:fld id="{CF6F24BE-8BEB-403A-BDCC-38E201D0662D}" type="slidenum">
              <a:rPr lang="en-ID" smtClean="0"/>
              <a:pPr/>
              <a:t>5</a:t>
            </a:fld>
            <a:endParaRPr lang="en-ID"/>
          </a:p>
        </p:txBody>
      </p:sp>
      <p:pic>
        <p:nvPicPr>
          <p:cNvPr id="10" name="Bildplatzhalter 9">
            <a:extLst>
              <a:ext uri="{FF2B5EF4-FFF2-40B4-BE49-F238E27FC236}">
                <a16:creationId xmlns:a16="http://schemas.microsoft.com/office/drawing/2014/main" id="{2ED9CD12-645C-F937-53C5-EE054964A0F8}"/>
              </a:ext>
            </a:extLst>
          </p:cNvPr>
          <p:cNvPicPr>
            <a:picLocks noGrp="1" noChangeAspect="1"/>
          </p:cNvPicPr>
          <p:nvPr>
            <p:ph type="pic" sz="quarter" idx="12"/>
          </p:nvPr>
        </p:nvPicPr>
        <p:blipFill>
          <a:blip r:embed="rId2"/>
          <a:srcRect l="7" r="7"/>
          <a:stretch>
            <a:fillRect/>
          </a:stretch>
        </p:blipFill>
        <p:spPr/>
      </p:pic>
      <p:sp>
        <p:nvSpPr>
          <p:cNvPr id="6" name="Textplatzhalter 5">
            <a:extLst>
              <a:ext uri="{FF2B5EF4-FFF2-40B4-BE49-F238E27FC236}">
                <a16:creationId xmlns:a16="http://schemas.microsoft.com/office/drawing/2014/main" id="{249AA67F-A799-115A-E60C-66BA30F5E863}"/>
              </a:ext>
            </a:extLst>
          </p:cNvPr>
          <p:cNvSpPr>
            <a:spLocks noGrp="1"/>
          </p:cNvSpPr>
          <p:nvPr>
            <p:ph type="body" sz="quarter" idx="23"/>
          </p:nvPr>
        </p:nvSpPr>
        <p:spPr/>
        <p:txBody>
          <a:bodyPr/>
          <a:lstStyle/>
          <a:p>
            <a:r>
              <a:rPr lang="de-DE"/>
              <a:t>Die Implementierung neuer Technologien kann komplex und kostspielig sein. Unternehmen müssen in die richtigen Ressourcen und Fachkenntnisse investieren, um diese Herausforderungen zu meistern.</a:t>
            </a:r>
          </a:p>
        </p:txBody>
      </p:sp>
      <p:sp>
        <p:nvSpPr>
          <p:cNvPr id="7" name="Textplatzhalter 6">
            <a:extLst>
              <a:ext uri="{FF2B5EF4-FFF2-40B4-BE49-F238E27FC236}">
                <a16:creationId xmlns:a16="http://schemas.microsoft.com/office/drawing/2014/main" id="{6A106D5B-4B75-3318-1DFD-2095586B5704}"/>
              </a:ext>
            </a:extLst>
          </p:cNvPr>
          <p:cNvSpPr>
            <a:spLocks noGrp="1"/>
          </p:cNvSpPr>
          <p:nvPr>
            <p:ph type="body" sz="quarter" idx="24"/>
          </p:nvPr>
        </p:nvSpPr>
        <p:spPr/>
        <p:txBody>
          <a:bodyPr/>
          <a:lstStyle/>
          <a:p>
            <a:r>
              <a:rPr lang="de-DE"/>
              <a:t>Die digitale Transformation erfordert einen kulturellen Wandel innerhalb des Unternehmens. Mitarbeiter müssen neue Fähigkeiten erlernen und bereit sein, neue Arbeitsweisen zu akzeptieren und umzusetzen.</a:t>
            </a:r>
          </a:p>
        </p:txBody>
      </p:sp>
      <p:sp>
        <p:nvSpPr>
          <p:cNvPr id="8" name="Textplatzhalter 7">
            <a:extLst>
              <a:ext uri="{FF2B5EF4-FFF2-40B4-BE49-F238E27FC236}">
                <a16:creationId xmlns:a16="http://schemas.microsoft.com/office/drawing/2014/main" id="{B063465F-7514-1F2B-F30E-24D8F0824A0D}"/>
              </a:ext>
            </a:extLst>
          </p:cNvPr>
          <p:cNvSpPr>
            <a:spLocks noGrp="1"/>
          </p:cNvSpPr>
          <p:nvPr>
            <p:ph type="body" sz="quarter" idx="25"/>
          </p:nvPr>
        </p:nvSpPr>
        <p:spPr/>
        <p:txBody>
          <a:bodyPr/>
          <a:lstStyle/>
          <a:p>
            <a:r>
              <a:rPr lang="de-DE"/>
              <a:t>TECHNOLOGISCHE KOMPLEXITÄT</a:t>
            </a:r>
          </a:p>
        </p:txBody>
      </p:sp>
      <p:sp>
        <p:nvSpPr>
          <p:cNvPr id="9" name="Textplatzhalter 8">
            <a:extLst>
              <a:ext uri="{FF2B5EF4-FFF2-40B4-BE49-F238E27FC236}">
                <a16:creationId xmlns:a16="http://schemas.microsoft.com/office/drawing/2014/main" id="{9AF5D5BF-3426-2E03-6321-E245D4BF02CD}"/>
              </a:ext>
            </a:extLst>
          </p:cNvPr>
          <p:cNvSpPr>
            <a:spLocks noGrp="1"/>
          </p:cNvSpPr>
          <p:nvPr>
            <p:ph type="body" sz="quarter" idx="26"/>
          </p:nvPr>
        </p:nvSpPr>
        <p:spPr/>
        <p:txBody>
          <a:bodyPr/>
          <a:lstStyle/>
          <a:p>
            <a:r>
              <a:rPr lang="de-DE"/>
              <a:t>KULTURELLER WANDEL</a:t>
            </a:r>
          </a:p>
        </p:txBody>
      </p:sp>
    </p:spTree>
    <p:extLst>
      <p:ext uri="{BB962C8B-B14F-4D97-AF65-F5344CB8AC3E}">
        <p14:creationId xmlns:p14="http://schemas.microsoft.com/office/powerpoint/2010/main" val="2091269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53E763-208B-7426-8DE3-653B6EACAD27}"/>
              </a:ext>
            </a:extLst>
          </p:cNvPr>
          <p:cNvSpPr>
            <a:spLocks noGrp="1"/>
          </p:cNvSpPr>
          <p:nvPr>
            <p:ph type="title"/>
          </p:nvPr>
        </p:nvSpPr>
        <p:spPr/>
        <p:txBody>
          <a:bodyPr/>
          <a:lstStyle/>
          <a:p>
            <a:r>
              <a:rPr lang="de-DE"/>
              <a:t>STRATEGISCHE ANSÄTZE</a:t>
            </a:r>
          </a:p>
        </p:txBody>
      </p:sp>
      <p:sp>
        <p:nvSpPr>
          <p:cNvPr id="3" name="Fußzeilenplatzhalter 2">
            <a:extLst>
              <a:ext uri="{FF2B5EF4-FFF2-40B4-BE49-F238E27FC236}">
                <a16:creationId xmlns:a16="http://schemas.microsoft.com/office/drawing/2014/main" id="{4B53BDB9-B924-9340-BCF3-54890DD1F498}"/>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AD00A4F4-75C5-6D8D-95A8-6D4405452865}"/>
              </a:ext>
            </a:extLst>
          </p:cNvPr>
          <p:cNvSpPr>
            <a:spLocks noGrp="1"/>
          </p:cNvSpPr>
          <p:nvPr>
            <p:ph type="sldNum" sz="quarter" idx="11"/>
          </p:nvPr>
        </p:nvSpPr>
        <p:spPr/>
        <p:txBody>
          <a:bodyPr/>
          <a:lstStyle/>
          <a:p>
            <a:fld id="{CF6F24BE-8BEB-403A-BDCC-38E201D0662D}" type="slidenum">
              <a:rPr lang="en-ID" smtClean="0"/>
              <a:pPr/>
              <a:t>6</a:t>
            </a:fld>
            <a:endParaRPr lang="en-ID"/>
          </a:p>
        </p:txBody>
      </p:sp>
      <p:sp>
        <p:nvSpPr>
          <p:cNvPr id="5" name="Textplatzhalter 4">
            <a:extLst>
              <a:ext uri="{FF2B5EF4-FFF2-40B4-BE49-F238E27FC236}">
                <a16:creationId xmlns:a16="http://schemas.microsoft.com/office/drawing/2014/main" id="{1249F10E-A708-6EEB-2AD6-6D11FA0BE065}"/>
              </a:ext>
            </a:extLst>
          </p:cNvPr>
          <p:cNvSpPr>
            <a:spLocks noGrp="1"/>
          </p:cNvSpPr>
          <p:nvPr>
            <p:ph type="body" sz="quarter" idx="13"/>
          </p:nvPr>
        </p:nvSpPr>
        <p:spPr/>
        <p:txBody>
          <a:bodyPr/>
          <a:lstStyle/>
          <a:p>
            <a:r>
              <a:rPr lang="de-DE"/>
              <a:t>Definieren Sie eine klare Vision und Strategie für die digitale Transformation. Dies beinhaltet die Ziele, die Technologie-Roadmap und die gewünschten Geschäftsergebnisse.</a:t>
            </a:r>
          </a:p>
        </p:txBody>
      </p:sp>
      <p:sp>
        <p:nvSpPr>
          <p:cNvPr id="6" name="Textplatzhalter 5">
            <a:extLst>
              <a:ext uri="{FF2B5EF4-FFF2-40B4-BE49-F238E27FC236}">
                <a16:creationId xmlns:a16="http://schemas.microsoft.com/office/drawing/2014/main" id="{F53DE8EF-9132-72A0-21A0-D2A419DC822C}"/>
              </a:ext>
            </a:extLst>
          </p:cNvPr>
          <p:cNvSpPr>
            <a:spLocks noGrp="1"/>
          </p:cNvSpPr>
          <p:nvPr>
            <p:ph type="body" sz="quarter" idx="14"/>
          </p:nvPr>
        </p:nvSpPr>
        <p:spPr/>
        <p:txBody>
          <a:bodyPr/>
          <a:lstStyle/>
          <a:p>
            <a:r>
              <a:rPr lang="de-DE"/>
              <a:t>Binden Sie Mitarbeiter in den Transformationsprozess ein und bieten Sie Schulungen und Unterstützung an. Die Akzeptanz und Bereitschaft der Belegschaft sind entscheidend für den Erfolg.</a:t>
            </a:r>
          </a:p>
        </p:txBody>
      </p:sp>
      <p:sp>
        <p:nvSpPr>
          <p:cNvPr id="7" name="Textplatzhalter 6">
            <a:extLst>
              <a:ext uri="{FF2B5EF4-FFF2-40B4-BE49-F238E27FC236}">
                <a16:creationId xmlns:a16="http://schemas.microsoft.com/office/drawing/2014/main" id="{A9000B65-88E2-96B7-1B9B-15D81785AFB5}"/>
              </a:ext>
            </a:extLst>
          </p:cNvPr>
          <p:cNvSpPr>
            <a:spLocks noGrp="1"/>
          </p:cNvSpPr>
          <p:nvPr>
            <p:ph type="body" sz="quarter" idx="15"/>
          </p:nvPr>
        </p:nvSpPr>
        <p:spPr/>
        <p:txBody>
          <a:bodyPr/>
          <a:lstStyle/>
          <a:p>
            <a:r>
              <a:rPr lang="de-DE"/>
              <a:t>VISION UND STRATEGIE</a:t>
            </a:r>
          </a:p>
        </p:txBody>
      </p:sp>
      <p:sp>
        <p:nvSpPr>
          <p:cNvPr id="8" name="Textplatzhalter 7">
            <a:extLst>
              <a:ext uri="{FF2B5EF4-FFF2-40B4-BE49-F238E27FC236}">
                <a16:creationId xmlns:a16="http://schemas.microsoft.com/office/drawing/2014/main" id="{EA940177-C77F-5CD8-14D4-FE68905105BE}"/>
              </a:ext>
            </a:extLst>
          </p:cNvPr>
          <p:cNvSpPr>
            <a:spLocks noGrp="1"/>
          </p:cNvSpPr>
          <p:nvPr>
            <p:ph type="body" sz="quarter" idx="16"/>
          </p:nvPr>
        </p:nvSpPr>
        <p:spPr/>
        <p:txBody>
          <a:bodyPr/>
          <a:lstStyle/>
          <a:p>
            <a:r>
              <a:rPr lang="de-DE"/>
              <a:t>MITARBEITERINTEGRATION</a:t>
            </a:r>
          </a:p>
        </p:txBody>
      </p:sp>
      <p:sp>
        <p:nvSpPr>
          <p:cNvPr id="9" name="Textplatzhalter 8">
            <a:extLst>
              <a:ext uri="{FF2B5EF4-FFF2-40B4-BE49-F238E27FC236}">
                <a16:creationId xmlns:a16="http://schemas.microsoft.com/office/drawing/2014/main" id="{79C530DF-6550-53EA-288F-EE6E5340993F}"/>
              </a:ext>
            </a:extLst>
          </p:cNvPr>
          <p:cNvSpPr>
            <a:spLocks noGrp="1"/>
          </p:cNvSpPr>
          <p:nvPr>
            <p:ph type="body" sz="quarter" idx="17"/>
          </p:nvPr>
        </p:nvSpPr>
        <p:spPr/>
        <p:txBody>
          <a:bodyPr/>
          <a:lstStyle/>
          <a:p>
            <a:r>
              <a:rPr lang="de-DE"/>
              <a:t>Nutzen Sie agile Methoden und Werkzeuge, um Projekte effizient zu planen und umzusetzen. Agilität hilft dabei, schnell auf Veränderungen zu reagieren und kontinuierliche Verbesserung zu fördern.</a:t>
            </a:r>
          </a:p>
        </p:txBody>
      </p:sp>
      <p:sp>
        <p:nvSpPr>
          <p:cNvPr id="10" name="Textplatzhalter 9">
            <a:extLst>
              <a:ext uri="{FF2B5EF4-FFF2-40B4-BE49-F238E27FC236}">
                <a16:creationId xmlns:a16="http://schemas.microsoft.com/office/drawing/2014/main" id="{A7621C4C-36A1-E53D-CD34-6DB6AA63C29B}"/>
              </a:ext>
            </a:extLst>
          </p:cNvPr>
          <p:cNvSpPr>
            <a:spLocks noGrp="1"/>
          </p:cNvSpPr>
          <p:nvPr>
            <p:ph type="body" sz="quarter" idx="18"/>
          </p:nvPr>
        </p:nvSpPr>
        <p:spPr/>
        <p:txBody>
          <a:bodyPr/>
          <a:lstStyle/>
          <a:p>
            <a:r>
              <a:rPr lang="de-DE"/>
              <a:t>AGILES PROJEKTMANAGEMENT</a:t>
            </a:r>
          </a:p>
        </p:txBody>
      </p:sp>
    </p:spTree>
    <p:extLst>
      <p:ext uri="{BB962C8B-B14F-4D97-AF65-F5344CB8AC3E}">
        <p14:creationId xmlns:p14="http://schemas.microsoft.com/office/powerpoint/2010/main" val="3322121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F8F474-C0BD-DC67-FF15-6A5F79D5F3F1}"/>
              </a:ext>
            </a:extLst>
          </p:cNvPr>
          <p:cNvSpPr>
            <a:spLocks noGrp="1"/>
          </p:cNvSpPr>
          <p:nvPr>
            <p:ph type="title"/>
          </p:nvPr>
        </p:nvSpPr>
        <p:spPr/>
        <p:txBody>
          <a:bodyPr/>
          <a:lstStyle/>
          <a:p>
            <a:r>
              <a:rPr lang="de-DE"/>
              <a:t>TECHNOLOGISCHE ASPEKTE</a:t>
            </a:r>
          </a:p>
        </p:txBody>
      </p:sp>
      <p:sp>
        <p:nvSpPr>
          <p:cNvPr id="3" name="Fußzeilenplatzhalter 2">
            <a:extLst>
              <a:ext uri="{FF2B5EF4-FFF2-40B4-BE49-F238E27FC236}">
                <a16:creationId xmlns:a16="http://schemas.microsoft.com/office/drawing/2014/main" id="{9A80F517-3758-1F2D-B0D5-62AF2449BE2D}"/>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D9D1C40F-AFAA-94E7-1A56-547D1D778CC8}"/>
              </a:ext>
            </a:extLst>
          </p:cNvPr>
          <p:cNvSpPr>
            <a:spLocks noGrp="1"/>
          </p:cNvSpPr>
          <p:nvPr>
            <p:ph type="sldNum" sz="quarter" idx="11"/>
          </p:nvPr>
        </p:nvSpPr>
        <p:spPr/>
        <p:txBody>
          <a:bodyPr/>
          <a:lstStyle/>
          <a:p>
            <a:fld id="{CF6F24BE-8BEB-403A-BDCC-38E201D0662D}" type="slidenum">
              <a:rPr lang="en-ID" smtClean="0"/>
              <a:pPr/>
              <a:t>7</a:t>
            </a:fld>
            <a:endParaRPr lang="en-ID"/>
          </a:p>
        </p:txBody>
      </p:sp>
      <p:sp>
        <p:nvSpPr>
          <p:cNvPr id="5" name="Textplatzhalter 4">
            <a:extLst>
              <a:ext uri="{FF2B5EF4-FFF2-40B4-BE49-F238E27FC236}">
                <a16:creationId xmlns:a16="http://schemas.microsoft.com/office/drawing/2014/main" id="{C78ACDEB-D419-1A0A-20B2-C5CB235F9666}"/>
              </a:ext>
            </a:extLst>
          </p:cNvPr>
          <p:cNvSpPr>
            <a:spLocks noGrp="1"/>
          </p:cNvSpPr>
          <p:nvPr>
            <p:ph type="body" sz="quarter" idx="13"/>
          </p:nvPr>
        </p:nvSpPr>
        <p:spPr/>
        <p:txBody>
          <a:bodyPr/>
          <a:lstStyle/>
          <a:p>
            <a:r>
              <a:rPr lang="de-DE"/>
              <a:t>KI ermöglicht automatisierte Entscheidungsprozesse, maschinelles Lernen und prädiktive Analysen. Unternehmen nutzen KI, um Prozesse zu optimieren und personalisierte Kundenerfahrungen zu bieten.</a:t>
            </a:r>
          </a:p>
        </p:txBody>
      </p:sp>
      <p:sp>
        <p:nvSpPr>
          <p:cNvPr id="6" name="Textplatzhalter 5">
            <a:extLst>
              <a:ext uri="{FF2B5EF4-FFF2-40B4-BE49-F238E27FC236}">
                <a16:creationId xmlns:a16="http://schemas.microsoft.com/office/drawing/2014/main" id="{3CC2FF99-BF15-FA09-D6D8-7EE308FAACEF}"/>
              </a:ext>
            </a:extLst>
          </p:cNvPr>
          <p:cNvSpPr>
            <a:spLocks noGrp="1"/>
          </p:cNvSpPr>
          <p:nvPr>
            <p:ph type="body" sz="quarter" idx="14"/>
          </p:nvPr>
        </p:nvSpPr>
        <p:spPr/>
        <p:txBody>
          <a:bodyPr/>
          <a:lstStyle/>
          <a:p>
            <a:r>
              <a:rPr lang="de-DE"/>
              <a:t>IoT vernetzt Geräte und Systeme, um Daten in Echtzeit zu sammeln und zu analysieren. Dies führt zu intelligenten Lösungen in Bereichen wie Fertigung, Logistik und Smart Cities.</a:t>
            </a:r>
          </a:p>
        </p:txBody>
      </p:sp>
      <p:sp>
        <p:nvSpPr>
          <p:cNvPr id="7" name="Textplatzhalter 6">
            <a:extLst>
              <a:ext uri="{FF2B5EF4-FFF2-40B4-BE49-F238E27FC236}">
                <a16:creationId xmlns:a16="http://schemas.microsoft.com/office/drawing/2014/main" id="{2A60918D-93AC-4D15-2951-453E454F2408}"/>
              </a:ext>
            </a:extLst>
          </p:cNvPr>
          <p:cNvSpPr>
            <a:spLocks noGrp="1"/>
          </p:cNvSpPr>
          <p:nvPr>
            <p:ph type="body" sz="quarter" idx="15"/>
          </p:nvPr>
        </p:nvSpPr>
        <p:spPr/>
        <p:txBody>
          <a:bodyPr/>
          <a:lstStyle/>
          <a:p>
            <a:r>
              <a:rPr lang="de-DE"/>
              <a:t>KÜNSTLICHE INTELLIGENZ (KI)</a:t>
            </a:r>
          </a:p>
        </p:txBody>
      </p:sp>
      <p:sp>
        <p:nvSpPr>
          <p:cNvPr id="8" name="Textplatzhalter 7">
            <a:extLst>
              <a:ext uri="{FF2B5EF4-FFF2-40B4-BE49-F238E27FC236}">
                <a16:creationId xmlns:a16="http://schemas.microsoft.com/office/drawing/2014/main" id="{F0ECBF64-80A0-E1E1-86EB-57B49C6102F4}"/>
              </a:ext>
            </a:extLst>
          </p:cNvPr>
          <p:cNvSpPr>
            <a:spLocks noGrp="1"/>
          </p:cNvSpPr>
          <p:nvPr>
            <p:ph type="body" sz="quarter" idx="16"/>
          </p:nvPr>
        </p:nvSpPr>
        <p:spPr/>
        <p:txBody>
          <a:bodyPr/>
          <a:lstStyle/>
          <a:p>
            <a:r>
              <a:rPr lang="de-DE"/>
              <a:t>INTERNET DER DINGE (IOT)</a:t>
            </a:r>
          </a:p>
        </p:txBody>
      </p:sp>
      <p:sp>
        <p:nvSpPr>
          <p:cNvPr id="9" name="Textplatzhalter 8">
            <a:extLst>
              <a:ext uri="{FF2B5EF4-FFF2-40B4-BE49-F238E27FC236}">
                <a16:creationId xmlns:a16="http://schemas.microsoft.com/office/drawing/2014/main" id="{1A3436DC-E7CB-28A9-512E-463713D25346}"/>
              </a:ext>
            </a:extLst>
          </p:cNvPr>
          <p:cNvSpPr>
            <a:spLocks noGrp="1"/>
          </p:cNvSpPr>
          <p:nvPr>
            <p:ph type="body" sz="quarter" idx="17"/>
          </p:nvPr>
        </p:nvSpPr>
        <p:spPr/>
        <p:txBody>
          <a:bodyPr/>
          <a:lstStyle/>
          <a:p>
            <a:r>
              <a:rPr lang="de-DE"/>
              <a:t>Cloud-Computing bietet skalierbare IT-Ressourcen und ermöglicht es Unternehmen, flexibel auf Marktanforderungen zu reagieren. Es fördert die Zusammenarbeit und globale Vernetzung.</a:t>
            </a:r>
          </a:p>
        </p:txBody>
      </p:sp>
      <p:sp>
        <p:nvSpPr>
          <p:cNvPr id="10" name="Textplatzhalter 9">
            <a:extLst>
              <a:ext uri="{FF2B5EF4-FFF2-40B4-BE49-F238E27FC236}">
                <a16:creationId xmlns:a16="http://schemas.microsoft.com/office/drawing/2014/main" id="{885BC61B-3399-FAF2-134F-544E5A928E30}"/>
              </a:ext>
            </a:extLst>
          </p:cNvPr>
          <p:cNvSpPr>
            <a:spLocks noGrp="1"/>
          </p:cNvSpPr>
          <p:nvPr>
            <p:ph type="body" sz="quarter" idx="18"/>
          </p:nvPr>
        </p:nvSpPr>
        <p:spPr/>
        <p:txBody>
          <a:bodyPr/>
          <a:lstStyle/>
          <a:p>
            <a:r>
              <a:rPr lang="de-DE"/>
              <a:t>CLOUD-COMPUTING</a:t>
            </a:r>
          </a:p>
        </p:txBody>
      </p:sp>
    </p:spTree>
    <p:extLst>
      <p:ext uri="{BB962C8B-B14F-4D97-AF65-F5344CB8AC3E}">
        <p14:creationId xmlns:p14="http://schemas.microsoft.com/office/powerpoint/2010/main" val="2992321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4857C-22B9-400E-F03E-46BBE7F83F49}"/>
              </a:ext>
            </a:extLst>
          </p:cNvPr>
          <p:cNvSpPr>
            <a:spLocks noGrp="1"/>
          </p:cNvSpPr>
          <p:nvPr>
            <p:ph type="title"/>
          </p:nvPr>
        </p:nvSpPr>
        <p:spPr/>
        <p:txBody>
          <a:bodyPr/>
          <a:lstStyle/>
          <a:p>
            <a:r>
              <a:rPr lang="de-DE"/>
              <a:t>FÄLLE AUS DER PRAXIS</a:t>
            </a:r>
          </a:p>
        </p:txBody>
      </p:sp>
      <p:sp>
        <p:nvSpPr>
          <p:cNvPr id="3" name="Fußzeilenplatzhalter 2">
            <a:extLst>
              <a:ext uri="{FF2B5EF4-FFF2-40B4-BE49-F238E27FC236}">
                <a16:creationId xmlns:a16="http://schemas.microsoft.com/office/drawing/2014/main" id="{C927E5CC-1695-6B06-5367-854767A8E88D}"/>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BA9DF6F7-F4AC-523C-7B48-E4534071E5FC}"/>
              </a:ext>
            </a:extLst>
          </p:cNvPr>
          <p:cNvSpPr>
            <a:spLocks noGrp="1"/>
          </p:cNvSpPr>
          <p:nvPr>
            <p:ph type="sldNum" sz="quarter" idx="11"/>
          </p:nvPr>
        </p:nvSpPr>
        <p:spPr/>
        <p:txBody>
          <a:bodyPr/>
          <a:lstStyle/>
          <a:p>
            <a:fld id="{CF6F24BE-8BEB-403A-BDCC-38E201D0662D}" type="slidenum">
              <a:rPr lang="en-ID" smtClean="0"/>
              <a:pPr/>
              <a:t>8</a:t>
            </a:fld>
            <a:endParaRPr lang="en-ID"/>
          </a:p>
        </p:txBody>
      </p:sp>
      <p:sp>
        <p:nvSpPr>
          <p:cNvPr id="5" name="Textplatzhalter 4">
            <a:extLst>
              <a:ext uri="{FF2B5EF4-FFF2-40B4-BE49-F238E27FC236}">
                <a16:creationId xmlns:a16="http://schemas.microsoft.com/office/drawing/2014/main" id="{F61BD38F-2B15-50B4-B895-6DD3F64BE986}"/>
              </a:ext>
            </a:extLst>
          </p:cNvPr>
          <p:cNvSpPr>
            <a:spLocks noGrp="1"/>
          </p:cNvSpPr>
          <p:nvPr>
            <p:ph type="body" sz="quarter" idx="13"/>
          </p:nvPr>
        </p:nvSpPr>
        <p:spPr/>
        <p:txBody>
          <a:bodyPr/>
          <a:lstStyle/>
          <a:p>
            <a:r>
              <a:rPr lang="de-DE"/>
              <a:t>Viele Banken und Finanzdienstleister nutzen digitale Transformation, um ihre Dienstleistungen zu automatisieren, mobile Banking anzubieten und bessere Sicherheitssysteme zu entwickeln.</a:t>
            </a:r>
          </a:p>
        </p:txBody>
      </p:sp>
      <p:sp>
        <p:nvSpPr>
          <p:cNvPr id="6" name="Textplatzhalter 5">
            <a:extLst>
              <a:ext uri="{FF2B5EF4-FFF2-40B4-BE49-F238E27FC236}">
                <a16:creationId xmlns:a16="http://schemas.microsoft.com/office/drawing/2014/main" id="{EC86EC41-38EB-3317-0B3D-6F2785528BC3}"/>
              </a:ext>
            </a:extLst>
          </p:cNvPr>
          <p:cNvSpPr>
            <a:spLocks noGrp="1"/>
          </p:cNvSpPr>
          <p:nvPr>
            <p:ph type="body" sz="quarter" idx="14"/>
          </p:nvPr>
        </p:nvSpPr>
        <p:spPr/>
        <p:txBody>
          <a:bodyPr/>
          <a:lstStyle/>
          <a:p>
            <a:r>
              <a:rPr lang="de-DE"/>
              <a:t>Einzelhändler implementieren E-Commerce-Plattformen und nutzen Datenanalysen, um das Einkaufsverhalten zu verstehen und personalisierte Angebote zu machen.</a:t>
            </a:r>
          </a:p>
        </p:txBody>
      </p:sp>
      <p:sp>
        <p:nvSpPr>
          <p:cNvPr id="7" name="Textplatzhalter 6">
            <a:extLst>
              <a:ext uri="{FF2B5EF4-FFF2-40B4-BE49-F238E27FC236}">
                <a16:creationId xmlns:a16="http://schemas.microsoft.com/office/drawing/2014/main" id="{028DF8D4-214E-C51B-7D94-5C09B3A52E72}"/>
              </a:ext>
            </a:extLst>
          </p:cNvPr>
          <p:cNvSpPr>
            <a:spLocks noGrp="1"/>
          </p:cNvSpPr>
          <p:nvPr>
            <p:ph type="body" sz="quarter" idx="15"/>
          </p:nvPr>
        </p:nvSpPr>
        <p:spPr/>
        <p:txBody>
          <a:bodyPr/>
          <a:lstStyle/>
          <a:p>
            <a:r>
              <a:rPr lang="de-DE"/>
              <a:t>FINANZDIENSTLEISTUNGEN</a:t>
            </a:r>
          </a:p>
        </p:txBody>
      </p:sp>
      <p:sp>
        <p:nvSpPr>
          <p:cNvPr id="8" name="Textplatzhalter 7">
            <a:extLst>
              <a:ext uri="{FF2B5EF4-FFF2-40B4-BE49-F238E27FC236}">
                <a16:creationId xmlns:a16="http://schemas.microsoft.com/office/drawing/2014/main" id="{5AE078C9-36FC-3380-E697-3D44E92A5868}"/>
              </a:ext>
            </a:extLst>
          </p:cNvPr>
          <p:cNvSpPr>
            <a:spLocks noGrp="1"/>
          </p:cNvSpPr>
          <p:nvPr>
            <p:ph type="body" sz="quarter" idx="16"/>
          </p:nvPr>
        </p:nvSpPr>
        <p:spPr/>
        <p:txBody>
          <a:bodyPr/>
          <a:lstStyle/>
          <a:p>
            <a:r>
              <a:rPr lang="de-DE"/>
              <a:t>EINZELHANDEL</a:t>
            </a:r>
          </a:p>
        </p:txBody>
      </p:sp>
      <p:sp>
        <p:nvSpPr>
          <p:cNvPr id="9" name="Textplatzhalter 8">
            <a:extLst>
              <a:ext uri="{FF2B5EF4-FFF2-40B4-BE49-F238E27FC236}">
                <a16:creationId xmlns:a16="http://schemas.microsoft.com/office/drawing/2014/main" id="{0A0E37B4-911C-1504-43CE-E737B9E7973E}"/>
              </a:ext>
            </a:extLst>
          </p:cNvPr>
          <p:cNvSpPr>
            <a:spLocks noGrp="1"/>
          </p:cNvSpPr>
          <p:nvPr>
            <p:ph type="body" sz="quarter" idx="17"/>
          </p:nvPr>
        </p:nvSpPr>
        <p:spPr/>
        <p:txBody>
          <a:bodyPr/>
          <a:lstStyle/>
          <a:p>
            <a:r>
              <a:rPr lang="de-DE"/>
              <a:t>Krankenhäuser und Kliniken verwenden digitale Technologien zur Patientenüberwachung, Telemedizin und zur Verbesserung der Diagnosegenauigkeit.</a:t>
            </a:r>
          </a:p>
        </p:txBody>
      </p:sp>
      <p:sp>
        <p:nvSpPr>
          <p:cNvPr id="10" name="Textplatzhalter 9">
            <a:extLst>
              <a:ext uri="{FF2B5EF4-FFF2-40B4-BE49-F238E27FC236}">
                <a16:creationId xmlns:a16="http://schemas.microsoft.com/office/drawing/2014/main" id="{4BFBB882-F80C-F08C-0754-A0F37B5ACD5C}"/>
              </a:ext>
            </a:extLst>
          </p:cNvPr>
          <p:cNvSpPr>
            <a:spLocks noGrp="1"/>
          </p:cNvSpPr>
          <p:nvPr>
            <p:ph type="body" sz="quarter" idx="18"/>
          </p:nvPr>
        </p:nvSpPr>
        <p:spPr/>
        <p:txBody>
          <a:bodyPr/>
          <a:lstStyle/>
          <a:p>
            <a:r>
              <a:rPr lang="de-DE"/>
              <a:t>GESUNDHEITSWESEN</a:t>
            </a:r>
          </a:p>
        </p:txBody>
      </p:sp>
    </p:spTree>
    <p:extLst>
      <p:ext uri="{BB962C8B-B14F-4D97-AF65-F5344CB8AC3E}">
        <p14:creationId xmlns:p14="http://schemas.microsoft.com/office/powerpoint/2010/main" val="108398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F0CF1-96E9-AB72-19EE-5BDE45B71EAA}"/>
              </a:ext>
            </a:extLst>
          </p:cNvPr>
          <p:cNvSpPr>
            <a:spLocks noGrp="1"/>
          </p:cNvSpPr>
          <p:nvPr>
            <p:ph type="title"/>
          </p:nvPr>
        </p:nvSpPr>
        <p:spPr/>
        <p:txBody>
          <a:bodyPr/>
          <a:lstStyle/>
          <a:p>
            <a:r>
              <a:rPr lang="de-DE"/>
              <a:t>PROZESS DER DIGITALEN TRANSFORMATION</a:t>
            </a:r>
          </a:p>
        </p:txBody>
      </p:sp>
      <p:sp>
        <p:nvSpPr>
          <p:cNvPr id="3" name="Fußzeilenplatzhalter 2">
            <a:extLst>
              <a:ext uri="{FF2B5EF4-FFF2-40B4-BE49-F238E27FC236}">
                <a16:creationId xmlns:a16="http://schemas.microsoft.com/office/drawing/2014/main" id="{A6015995-C5F7-E6F9-6365-CCC0314313A1}"/>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329DC59D-1F92-F5D6-2757-DF8F2DC90EA7}"/>
              </a:ext>
            </a:extLst>
          </p:cNvPr>
          <p:cNvSpPr>
            <a:spLocks noGrp="1"/>
          </p:cNvSpPr>
          <p:nvPr>
            <p:ph type="sldNum" sz="quarter" idx="11"/>
          </p:nvPr>
        </p:nvSpPr>
        <p:spPr/>
        <p:txBody>
          <a:bodyPr/>
          <a:lstStyle/>
          <a:p>
            <a:fld id="{CF6F24BE-8BEB-403A-BDCC-38E201D0662D}" type="slidenum">
              <a:rPr lang="en-ID" smtClean="0"/>
              <a:pPr/>
              <a:t>9</a:t>
            </a:fld>
            <a:endParaRPr lang="en-ID" dirty="0"/>
          </a:p>
        </p:txBody>
      </p:sp>
      <p:pic>
        <p:nvPicPr>
          <p:cNvPr id="8" name="Bildplatzhalter 7">
            <a:extLst>
              <a:ext uri="{FF2B5EF4-FFF2-40B4-BE49-F238E27FC236}">
                <a16:creationId xmlns:a16="http://schemas.microsoft.com/office/drawing/2014/main" id="{BC96A64E-D891-194E-4D27-EC39503A1A7B}"/>
              </a:ext>
            </a:extLst>
          </p:cNvPr>
          <p:cNvPicPr>
            <a:picLocks noGrp="1" noChangeAspect="1"/>
          </p:cNvPicPr>
          <p:nvPr>
            <p:ph type="pic" sz="quarter" idx="12"/>
          </p:nvPr>
        </p:nvPicPr>
        <p:blipFill>
          <a:blip r:embed="rId2"/>
          <a:srcRect l="22174" r="22174"/>
          <a:stretch>
            <a:fillRect/>
          </a:stretch>
        </p:blipFill>
        <p:spPr/>
      </p:pic>
      <p:sp>
        <p:nvSpPr>
          <p:cNvPr id="6" name="Textplatzhalter 5">
            <a:extLst>
              <a:ext uri="{FF2B5EF4-FFF2-40B4-BE49-F238E27FC236}">
                <a16:creationId xmlns:a16="http://schemas.microsoft.com/office/drawing/2014/main" id="{CAB65A5B-E1F2-847E-9DBA-6E3060AC3106}"/>
              </a:ext>
            </a:extLst>
          </p:cNvPr>
          <p:cNvSpPr>
            <a:spLocks noGrp="1"/>
          </p:cNvSpPr>
          <p:nvPr>
            <p:ph type="body" sz="quarter" idx="13"/>
          </p:nvPr>
        </p:nvSpPr>
        <p:spPr/>
        <p:txBody>
          <a:bodyPr/>
          <a:lstStyle/>
          <a:p>
            <a:r>
              <a:rPr lang="de-DE"/>
              <a:t>Der Prozess der digitalen Transformation umfasst mehrere Schritte: Analyse des aktuellen Stands, Entwicklung einer digitalen Strategie, Implementierung neuer Technologien, Schulungen für Mitarbeiter und kontinuierliche Verbesserung. Jeder Schritt muss sorgfältig geplant und durchgeführt werden, um nachhaltige Veränderungen zu gewährleisten.</a:t>
            </a:r>
          </a:p>
        </p:txBody>
      </p:sp>
      <p:sp>
        <p:nvSpPr>
          <p:cNvPr id="7" name="Textplatzhalter 6">
            <a:extLst>
              <a:ext uri="{FF2B5EF4-FFF2-40B4-BE49-F238E27FC236}">
                <a16:creationId xmlns:a16="http://schemas.microsoft.com/office/drawing/2014/main" id="{C1F87DD6-9CC7-9BEA-1B35-D2C323FF0492}"/>
              </a:ext>
            </a:extLst>
          </p:cNvPr>
          <p:cNvSpPr>
            <a:spLocks noGrp="1"/>
          </p:cNvSpPr>
          <p:nvPr>
            <p:ph type="body" sz="quarter" idx="14"/>
          </p:nvPr>
        </p:nvSpPr>
        <p:spPr/>
        <p:txBody>
          <a:bodyPr/>
          <a:lstStyle/>
          <a:p>
            <a:r>
              <a:rPr lang="de-DE"/>
              <a:t>SCHRITTE UND VORGEHENSWEISE</a:t>
            </a:r>
          </a:p>
        </p:txBody>
      </p:sp>
    </p:spTree>
    <p:extLst>
      <p:ext uri="{BB962C8B-B14F-4D97-AF65-F5344CB8AC3E}">
        <p14:creationId xmlns:p14="http://schemas.microsoft.com/office/powerpoint/2010/main" val="3688458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379348042"/>
              </p:ext>
            </p:extLst>
          </p:nvPr>
        </p:nvGraphicFramePr>
        <p:xfrm>
          <a:off x="1231900" y="1727200"/>
          <a:ext cx="20320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329841372"/>
              </p:ext>
            </p:extLst>
          </p:nvPr>
        </p:nvGraphicFramePr>
        <p:xfrm>
          <a:off x="8318500" y="1727200"/>
          <a:ext cx="20320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1634849399"/>
              </p:ext>
            </p:extLst>
          </p:nvPr>
        </p:nvGraphicFramePr>
        <p:xfrm>
          <a:off x="4762500" y="1727200"/>
          <a:ext cx="2032000" cy="1676400"/>
        </p:xfrm>
        <a:graphic>
          <a:graphicData uri="http://schemas.openxmlformats.org/drawingml/2006/chart">
            <c:chart xmlns:c="http://schemas.openxmlformats.org/drawingml/2006/chart" xmlns:r="http://schemas.openxmlformats.org/officeDocument/2006/relationships" r:id="rId5"/>
          </a:graphicData>
        </a:graphic>
      </p:graphicFrame>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10</a:t>
            </a:fld>
            <a:endParaRPr lang="en-US" sz="1210">
              <a:solidFill>
                <a:srgbClr val="FFFFFF"/>
              </a:solidFill>
              <a:latin typeface="Open Sans"/>
              <a:ea typeface="Open Sans"/>
              <a:cs typeface="Open Sans"/>
            </a:endParaRPr>
          </a:p>
        </p:txBody>
      </p:sp>
      <p:sp>
        <p:nvSpPr>
          <p:cNvPr id="5" name="Textfeld 4">
            <a:extLst>
              <a:ext uri="{FF2B5EF4-FFF2-40B4-BE49-F238E27FC236}">
                <a16:creationId xmlns:a16="http://schemas.microsoft.com/office/drawing/2014/main" id="{D92D412E-CA65-438B-B369-297164E69760}"/>
              </a:ext>
            </a:extLst>
          </p:cNvPr>
          <p:cNvSpPr txBox="1"/>
          <p:nvPr/>
        </p:nvSpPr>
        <p:spPr>
          <a:xfrm>
            <a:off x="596900" y="571500"/>
            <a:ext cx="10363200" cy="952500"/>
          </a:xfrm>
          <a:prstGeom prst="rect">
            <a:avLst/>
          </a:prstGeom>
          <a:noFill/>
        </p:spPr>
        <p:txBody>
          <a:bodyPr vertOverflow="overflow" vert="horz" wrap="square" rtlCol="0" anchor="t" anchorCtr="0">
            <a:spAutoFit/>
          </a:bodyPr>
          <a:lstStyle/>
          <a:p>
            <a:r>
              <a:rPr lang="de-DE" sz="4400">
                <a:latin typeface="Montserrat ExtraBold"/>
              </a:rPr>
              <a:t>REIFEGRADMODELL</a:t>
            </a:r>
          </a:p>
        </p:txBody>
      </p:sp>
      <p:sp>
        <p:nvSpPr>
          <p:cNvPr id="6" name="Textfeld 5">
            <a:extLst>
              <a:ext uri="{FF2B5EF4-FFF2-40B4-BE49-F238E27FC236}">
                <a16:creationId xmlns:a16="http://schemas.microsoft.com/office/drawing/2014/main" id="{0E80EDA3-E794-4ED6-BD6B-0A3A710D2961}"/>
              </a:ext>
            </a:extLst>
          </p:cNvPr>
          <p:cNvSpPr txBox="1"/>
          <p:nvPr/>
        </p:nvSpPr>
        <p:spPr>
          <a:xfrm>
            <a:off x="17907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20%</a:t>
            </a:r>
          </a:p>
        </p:txBody>
      </p:sp>
      <p:sp>
        <p:nvSpPr>
          <p:cNvPr id="7" name="Textfeld 6">
            <a:extLst>
              <a:ext uri="{FF2B5EF4-FFF2-40B4-BE49-F238E27FC236}">
                <a16:creationId xmlns:a16="http://schemas.microsoft.com/office/drawing/2014/main" id="{B06BD1A6-6A98-49FD-9964-AF602A0DA039}"/>
              </a:ext>
            </a:extLst>
          </p:cNvPr>
          <p:cNvSpPr txBox="1"/>
          <p:nvPr/>
        </p:nvSpPr>
        <p:spPr>
          <a:xfrm>
            <a:off x="8877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50%</a:t>
            </a:r>
          </a:p>
        </p:txBody>
      </p:sp>
      <p:sp>
        <p:nvSpPr>
          <p:cNvPr id="8" name="Textfeld 7">
            <a:extLst>
              <a:ext uri="{FF2B5EF4-FFF2-40B4-BE49-F238E27FC236}">
                <a16:creationId xmlns:a16="http://schemas.microsoft.com/office/drawing/2014/main" id="{11737B17-8392-4998-81D1-5A8347BCE1BF}"/>
              </a:ext>
            </a:extLst>
          </p:cNvPr>
          <p:cNvSpPr txBox="1"/>
          <p:nvPr/>
        </p:nvSpPr>
        <p:spPr>
          <a:xfrm>
            <a:off x="5321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30%</a:t>
            </a:r>
          </a:p>
        </p:txBody>
      </p:sp>
      <p:sp>
        <p:nvSpPr>
          <p:cNvPr id="9" name="Textfeld 8">
            <a:extLst>
              <a:ext uri="{FF2B5EF4-FFF2-40B4-BE49-F238E27FC236}">
                <a16:creationId xmlns:a16="http://schemas.microsoft.com/office/drawing/2014/main" id="{FB0442D8-CA8C-4623-B585-90575458FCC0}"/>
              </a:ext>
            </a:extLst>
          </p:cNvPr>
          <p:cNvSpPr txBox="1"/>
          <p:nvPr/>
        </p:nvSpPr>
        <p:spPr>
          <a:xfrm>
            <a:off x="1054100" y="3530600"/>
            <a:ext cx="2387600" cy="482600"/>
          </a:xfrm>
          <a:prstGeom prst="rect">
            <a:avLst/>
          </a:prstGeom>
          <a:noFill/>
        </p:spPr>
        <p:txBody>
          <a:bodyPr vertOverflow="overflow" vert="horz" wrap="square" rtlCol="0" anchor="b" anchorCtr="1">
            <a:spAutoFit/>
          </a:bodyPr>
          <a:lstStyle/>
          <a:p>
            <a:pPr algn="ctr"/>
            <a:r>
              <a:rPr lang="de-DE" sz="1250" b="1"/>
              <a:t>GRUNDLEGEND</a:t>
            </a:r>
          </a:p>
        </p:txBody>
      </p:sp>
      <p:sp>
        <p:nvSpPr>
          <p:cNvPr id="10" name="Textfeld 9">
            <a:extLst>
              <a:ext uri="{FF2B5EF4-FFF2-40B4-BE49-F238E27FC236}">
                <a16:creationId xmlns:a16="http://schemas.microsoft.com/office/drawing/2014/main" id="{030F8FA9-A430-4C64-96D6-98F2F5E0137B}"/>
              </a:ext>
            </a:extLst>
          </p:cNvPr>
          <p:cNvSpPr txBox="1"/>
          <p:nvPr/>
        </p:nvSpPr>
        <p:spPr>
          <a:xfrm>
            <a:off x="10541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Unternehmen in diesem Stadium stehen am Anfang ihrer digitalen Transformation. Sie haben begonnen, digitale Technologien zu erkunden und erste Schritte zur Modernisierung unternommen.</a:t>
            </a:r>
          </a:p>
        </p:txBody>
      </p:sp>
      <p:sp>
        <p:nvSpPr>
          <p:cNvPr id="11" name="Textfeld 10">
            <a:extLst>
              <a:ext uri="{FF2B5EF4-FFF2-40B4-BE49-F238E27FC236}">
                <a16:creationId xmlns:a16="http://schemas.microsoft.com/office/drawing/2014/main" id="{34953F3E-9BAF-420E-ABBA-79B42AD19BA0}"/>
              </a:ext>
            </a:extLst>
          </p:cNvPr>
          <p:cNvSpPr txBox="1"/>
          <p:nvPr/>
        </p:nvSpPr>
        <p:spPr>
          <a:xfrm>
            <a:off x="8140700" y="3530600"/>
            <a:ext cx="2387600" cy="482600"/>
          </a:xfrm>
          <a:prstGeom prst="rect">
            <a:avLst/>
          </a:prstGeom>
          <a:noFill/>
        </p:spPr>
        <p:txBody>
          <a:bodyPr vertOverflow="overflow" vert="horz" wrap="square" rtlCol="0" anchor="b" anchorCtr="1">
            <a:spAutoFit/>
          </a:bodyPr>
          <a:lstStyle/>
          <a:p>
            <a:pPr algn="ctr"/>
            <a:r>
              <a:rPr lang="de-DE" sz="1250" b="1"/>
              <a:t>FORTGESCHRITTEN</a:t>
            </a:r>
          </a:p>
        </p:txBody>
      </p:sp>
      <p:sp>
        <p:nvSpPr>
          <p:cNvPr id="12" name="Textfeld 11">
            <a:extLst>
              <a:ext uri="{FF2B5EF4-FFF2-40B4-BE49-F238E27FC236}">
                <a16:creationId xmlns:a16="http://schemas.microsoft.com/office/drawing/2014/main" id="{0C64A3CA-2406-47AA-B73A-277D23CFCC0A}"/>
              </a:ext>
            </a:extLst>
          </p:cNvPr>
          <p:cNvSpPr txBox="1"/>
          <p:nvPr/>
        </p:nvSpPr>
        <p:spPr>
          <a:xfrm>
            <a:off x="8140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Unternehmen in diesem Stadium haben bereits signifikante Fortschritte gemacht. Sie nutzen digitale Technologien zur Optimierung von Kernprozessen und haben digitale Initiativen in mehreren Bereichen implementiert.</a:t>
            </a:r>
          </a:p>
        </p:txBody>
      </p:sp>
      <p:sp>
        <p:nvSpPr>
          <p:cNvPr id="13" name="Textfeld 12">
            <a:extLst>
              <a:ext uri="{FF2B5EF4-FFF2-40B4-BE49-F238E27FC236}">
                <a16:creationId xmlns:a16="http://schemas.microsoft.com/office/drawing/2014/main" id="{D881325F-4E4B-4FE0-A026-E33689885010}"/>
              </a:ext>
            </a:extLst>
          </p:cNvPr>
          <p:cNvSpPr txBox="1"/>
          <p:nvPr/>
        </p:nvSpPr>
        <p:spPr>
          <a:xfrm>
            <a:off x="4584700" y="3530600"/>
            <a:ext cx="2387600" cy="482600"/>
          </a:xfrm>
          <a:prstGeom prst="rect">
            <a:avLst/>
          </a:prstGeom>
          <a:noFill/>
        </p:spPr>
        <p:txBody>
          <a:bodyPr vertOverflow="overflow" vert="horz" wrap="square" rtlCol="0" anchor="b" anchorCtr="1">
            <a:spAutoFit/>
          </a:bodyPr>
          <a:lstStyle/>
          <a:p>
            <a:pPr algn="ctr"/>
            <a:r>
              <a:rPr lang="de-DE" sz="1250" b="1"/>
              <a:t>REIF</a:t>
            </a:r>
          </a:p>
        </p:txBody>
      </p:sp>
      <p:sp>
        <p:nvSpPr>
          <p:cNvPr id="14" name="Textfeld 13">
            <a:extLst>
              <a:ext uri="{FF2B5EF4-FFF2-40B4-BE49-F238E27FC236}">
                <a16:creationId xmlns:a16="http://schemas.microsoft.com/office/drawing/2014/main" id="{1F7BCD7F-DEE7-445F-9838-5C2AD2FC1517}"/>
              </a:ext>
            </a:extLst>
          </p:cNvPr>
          <p:cNvSpPr txBox="1"/>
          <p:nvPr/>
        </p:nvSpPr>
        <p:spPr>
          <a:xfrm>
            <a:off x="4584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Unternehmen in diesem Stadium sind führend in der digitalen Transformation. Sie setzen fortschrittliche Technologien flächendeckend ein und haben eine digitale Kultur etabliert, die kontinuierliche Innovation fördert.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1219200"/>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ASPEKT</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BEISPIELE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Marktwachstum</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Schnelles Wachstum</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Der Markt für digitale Transformation wächst jährlich um ca. 20%.</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Schlüsselbereiche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Verschiedene Branchen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Fokusindustrien sind u.a. IT, Gesundheitswesen und Fertigung.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Investment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Zunehmende Investitionen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Unternehmen investieren stark in digitale Technologien und Fähigkeiten.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MARKTANALYSE</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11</a:t>
            </a:fld>
            <a:endParaRPr lang="en-US" sz="1210">
              <a:solidFill>
                <a:srgbClr val="FFFFFF"/>
              </a:solidFill>
              <a:latin typeface="Open Sans"/>
              <a:ea typeface="Open Sans"/>
              <a:cs typeface="Open Sans"/>
            </a:endParaRPr>
          </a:p>
        </p:txBody>
      </p:sp>
    </p:spTree>
    <p:extLst>
      <p:ext uri="{BB962C8B-B14F-4D97-AF65-F5344CB8AC3E}">
        <p14:creationId xmlns:p14="http://schemas.microsoft.com/office/powerpoint/2010/main" val="3706261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B8E46-49CF-CD37-74E4-0610EECC944E}"/>
              </a:ext>
            </a:extLst>
          </p:cNvPr>
          <p:cNvSpPr>
            <a:spLocks noGrp="1"/>
          </p:cNvSpPr>
          <p:nvPr>
            <p:ph type="title"/>
          </p:nvPr>
        </p:nvSpPr>
        <p:spPr/>
        <p:txBody>
          <a:bodyPr/>
          <a:lstStyle/>
          <a:p>
            <a:r>
              <a:rPr lang="de-DE"/>
              <a:t>MENSCHLICHE FAKTOREN</a:t>
            </a:r>
          </a:p>
        </p:txBody>
      </p:sp>
      <p:sp>
        <p:nvSpPr>
          <p:cNvPr id="3" name="Fußzeilenplatzhalter 2">
            <a:extLst>
              <a:ext uri="{FF2B5EF4-FFF2-40B4-BE49-F238E27FC236}">
                <a16:creationId xmlns:a16="http://schemas.microsoft.com/office/drawing/2014/main" id="{B73737ED-800F-55CB-5EC3-DA59EB965FA1}"/>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882B7E56-A713-D1EA-1C42-EA46EE15A716}"/>
              </a:ext>
            </a:extLst>
          </p:cNvPr>
          <p:cNvSpPr>
            <a:spLocks noGrp="1"/>
          </p:cNvSpPr>
          <p:nvPr>
            <p:ph type="sldNum" sz="quarter" idx="11"/>
          </p:nvPr>
        </p:nvSpPr>
        <p:spPr/>
        <p:txBody>
          <a:bodyPr/>
          <a:lstStyle/>
          <a:p>
            <a:fld id="{CF6F24BE-8BEB-403A-BDCC-38E201D0662D}" type="slidenum">
              <a:rPr lang="en-ID" smtClean="0"/>
              <a:pPr/>
              <a:t>12</a:t>
            </a:fld>
            <a:endParaRPr lang="en-ID"/>
          </a:p>
        </p:txBody>
      </p:sp>
      <p:pic>
        <p:nvPicPr>
          <p:cNvPr id="11" name="Bildplatzhalter 10">
            <a:extLst>
              <a:ext uri="{FF2B5EF4-FFF2-40B4-BE49-F238E27FC236}">
                <a16:creationId xmlns:a16="http://schemas.microsoft.com/office/drawing/2014/main" id="{984A1DE9-F382-5E6A-91E4-145560FF696E}"/>
              </a:ext>
            </a:extLst>
          </p:cNvPr>
          <p:cNvPicPr>
            <a:picLocks noGrp="1" noChangeAspect="1"/>
          </p:cNvPicPr>
          <p:nvPr>
            <p:ph type="pic" sz="quarter" idx="12"/>
          </p:nvPr>
        </p:nvPicPr>
        <p:blipFill>
          <a:blip r:embed="rId2"/>
          <a:srcRect l="16667" r="16667"/>
          <a:stretch>
            <a:fillRect/>
          </a:stretch>
        </p:blipFill>
        <p:spPr/>
      </p:pic>
      <p:pic>
        <p:nvPicPr>
          <p:cNvPr id="12" name="Bildplatzhalter 11">
            <a:extLst>
              <a:ext uri="{FF2B5EF4-FFF2-40B4-BE49-F238E27FC236}">
                <a16:creationId xmlns:a16="http://schemas.microsoft.com/office/drawing/2014/main" id="{EBB26186-71EC-DA6C-E789-756AC1DA2226}"/>
              </a:ext>
            </a:extLst>
          </p:cNvPr>
          <p:cNvPicPr>
            <a:picLocks noGrp="1" noChangeAspect="1"/>
          </p:cNvPicPr>
          <p:nvPr>
            <p:ph type="pic" sz="quarter" idx="14"/>
          </p:nvPr>
        </p:nvPicPr>
        <p:blipFill>
          <a:blip r:embed="rId3"/>
          <a:srcRect l="16667" r="16667"/>
          <a:stretch>
            <a:fillRect/>
          </a:stretch>
        </p:blipFill>
        <p:spPr/>
      </p:pic>
      <p:sp>
        <p:nvSpPr>
          <p:cNvPr id="7" name="Textplatzhalter 6">
            <a:extLst>
              <a:ext uri="{FF2B5EF4-FFF2-40B4-BE49-F238E27FC236}">
                <a16:creationId xmlns:a16="http://schemas.microsoft.com/office/drawing/2014/main" id="{4120C124-0B8E-B575-C7DB-0744A70420BF}"/>
              </a:ext>
            </a:extLst>
          </p:cNvPr>
          <p:cNvSpPr>
            <a:spLocks noGrp="1"/>
          </p:cNvSpPr>
          <p:nvPr>
            <p:ph type="body" sz="quarter" idx="15"/>
          </p:nvPr>
        </p:nvSpPr>
        <p:spPr/>
        <p:txBody>
          <a:bodyPr/>
          <a:lstStyle/>
          <a:p>
            <a:r>
              <a:rPr lang="de-DE"/>
              <a:t>Die Einbindung der Mitarbeiter ist entscheidend für den Erfolg der digitalen Transformation. Unternehmen müssen ihre Belegschaft einbeziehen, schulen und motivieren, um Akzeptanz und Beteiligung zu fördern.</a:t>
            </a:r>
          </a:p>
        </p:txBody>
      </p:sp>
      <p:sp>
        <p:nvSpPr>
          <p:cNvPr id="8" name="Textplatzhalter 7">
            <a:extLst>
              <a:ext uri="{FF2B5EF4-FFF2-40B4-BE49-F238E27FC236}">
                <a16:creationId xmlns:a16="http://schemas.microsoft.com/office/drawing/2014/main" id="{164CD026-38BD-C370-A5E5-16F1AA403546}"/>
              </a:ext>
            </a:extLst>
          </p:cNvPr>
          <p:cNvSpPr>
            <a:spLocks noGrp="1"/>
          </p:cNvSpPr>
          <p:nvPr>
            <p:ph type="body" sz="quarter" idx="16"/>
          </p:nvPr>
        </p:nvSpPr>
        <p:spPr/>
        <p:txBody>
          <a:bodyPr/>
          <a:lstStyle/>
          <a:p>
            <a:r>
              <a:rPr lang="de-DE"/>
              <a:t>Digitale Transformation erfordert oft tiefgreifende kulturelle Veränderungen. Unternehmen müssen eine Kultur der Innovation und Agilität fördern, um mit den schnelllebigen Veränderungen Schritt zu halten.</a:t>
            </a:r>
          </a:p>
        </p:txBody>
      </p:sp>
      <p:sp>
        <p:nvSpPr>
          <p:cNvPr id="9" name="Textplatzhalter 8">
            <a:extLst>
              <a:ext uri="{FF2B5EF4-FFF2-40B4-BE49-F238E27FC236}">
                <a16:creationId xmlns:a16="http://schemas.microsoft.com/office/drawing/2014/main" id="{E949CF23-F456-ECBF-5714-8564BE15BD67}"/>
              </a:ext>
            </a:extLst>
          </p:cNvPr>
          <p:cNvSpPr>
            <a:spLocks noGrp="1"/>
          </p:cNvSpPr>
          <p:nvPr>
            <p:ph type="body" sz="quarter" idx="17"/>
          </p:nvPr>
        </p:nvSpPr>
        <p:spPr/>
        <p:txBody>
          <a:bodyPr/>
          <a:lstStyle/>
          <a:p>
            <a:r>
              <a:rPr lang="de-DE"/>
              <a:t>MITARBEITEREINBINDUNG</a:t>
            </a:r>
          </a:p>
        </p:txBody>
      </p:sp>
      <p:sp>
        <p:nvSpPr>
          <p:cNvPr id="10" name="Textplatzhalter 9">
            <a:extLst>
              <a:ext uri="{FF2B5EF4-FFF2-40B4-BE49-F238E27FC236}">
                <a16:creationId xmlns:a16="http://schemas.microsoft.com/office/drawing/2014/main" id="{C8A9FA46-549C-B4AD-008C-315DC0BA1934}"/>
              </a:ext>
            </a:extLst>
          </p:cNvPr>
          <p:cNvSpPr>
            <a:spLocks noGrp="1"/>
          </p:cNvSpPr>
          <p:nvPr>
            <p:ph type="body" sz="quarter" idx="18"/>
          </p:nvPr>
        </p:nvSpPr>
        <p:spPr/>
        <p:txBody>
          <a:bodyPr/>
          <a:lstStyle/>
          <a:p>
            <a:r>
              <a:rPr lang="de-DE"/>
              <a:t>KULTURELLE VERÄNDERUNGEN</a:t>
            </a:r>
          </a:p>
        </p:txBody>
      </p:sp>
    </p:spTree>
    <p:extLst>
      <p:ext uri="{BB962C8B-B14F-4D97-AF65-F5344CB8AC3E}">
        <p14:creationId xmlns:p14="http://schemas.microsoft.com/office/powerpoint/2010/main" val="3695302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5BC988-D9DE-5E06-9152-E785AE0AC10A}"/>
              </a:ext>
            </a:extLst>
          </p:cNvPr>
          <p:cNvSpPr>
            <a:spLocks noGrp="1"/>
          </p:cNvSpPr>
          <p:nvPr>
            <p:ph type="title"/>
          </p:nvPr>
        </p:nvSpPr>
        <p:spPr/>
        <p:txBody>
          <a:bodyPr/>
          <a:lstStyle/>
          <a:p>
            <a:r>
              <a:rPr lang="de-DE"/>
              <a:t>REGULATORISCHE ANFORDERUNGEN</a:t>
            </a:r>
          </a:p>
        </p:txBody>
      </p:sp>
      <p:sp>
        <p:nvSpPr>
          <p:cNvPr id="3" name="Fußzeilenplatzhalter 2">
            <a:extLst>
              <a:ext uri="{FF2B5EF4-FFF2-40B4-BE49-F238E27FC236}">
                <a16:creationId xmlns:a16="http://schemas.microsoft.com/office/drawing/2014/main" id="{1E8EAA38-E6BA-4A13-7356-3C27564071FD}"/>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25840E26-B3BD-D24D-7303-479698F1EFE6}"/>
              </a:ext>
            </a:extLst>
          </p:cNvPr>
          <p:cNvSpPr>
            <a:spLocks noGrp="1"/>
          </p:cNvSpPr>
          <p:nvPr>
            <p:ph type="sldNum" sz="quarter" idx="11"/>
          </p:nvPr>
        </p:nvSpPr>
        <p:spPr/>
        <p:txBody>
          <a:bodyPr/>
          <a:lstStyle/>
          <a:p>
            <a:fld id="{CF6F24BE-8BEB-403A-BDCC-38E201D0662D}" type="slidenum">
              <a:rPr lang="en-ID" smtClean="0"/>
              <a:pPr/>
              <a:t>13</a:t>
            </a:fld>
            <a:endParaRPr lang="en-ID"/>
          </a:p>
        </p:txBody>
      </p:sp>
      <p:pic>
        <p:nvPicPr>
          <p:cNvPr id="10" name="Bildplatzhalter 9">
            <a:extLst>
              <a:ext uri="{FF2B5EF4-FFF2-40B4-BE49-F238E27FC236}">
                <a16:creationId xmlns:a16="http://schemas.microsoft.com/office/drawing/2014/main" id="{2B97E109-3907-CFD4-5889-47E84F88752F}"/>
              </a:ext>
            </a:extLst>
          </p:cNvPr>
          <p:cNvPicPr>
            <a:picLocks noGrp="1" noChangeAspect="1"/>
          </p:cNvPicPr>
          <p:nvPr>
            <p:ph type="pic" sz="quarter" idx="12"/>
          </p:nvPr>
        </p:nvPicPr>
        <p:blipFill>
          <a:blip r:embed="rId2"/>
          <a:srcRect l="7" r="7"/>
          <a:stretch>
            <a:fillRect/>
          </a:stretch>
        </p:blipFill>
        <p:spPr/>
      </p:pic>
      <p:sp>
        <p:nvSpPr>
          <p:cNvPr id="6" name="Textplatzhalter 5">
            <a:extLst>
              <a:ext uri="{FF2B5EF4-FFF2-40B4-BE49-F238E27FC236}">
                <a16:creationId xmlns:a16="http://schemas.microsoft.com/office/drawing/2014/main" id="{B07CDB0A-5525-3CA1-DD8C-B1E6E158A1A7}"/>
              </a:ext>
            </a:extLst>
          </p:cNvPr>
          <p:cNvSpPr>
            <a:spLocks noGrp="1"/>
          </p:cNvSpPr>
          <p:nvPr>
            <p:ph type="body" sz="quarter" idx="23"/>
          </p:nvPr>
        </p:nvSpPr>
        <p:spPr/>
        <p:txBody>
          <a:bodyPr/>
          <a:lstStyle/>
          <a:p>
            <a:r>
              <a:rPr lang="de-DE"/>
              <a:t>Die Einhaltung von Datenschutzgesetzen wie der DSGVO ist entscheidend für Unternehmen, die digitale Technologien nutzen. Sie müssen sicherstellen, dass Kundendaten sicher und transparent verarbeitet werden.</a:t>
            </a:r>
          </a:p>
        </p:txBody>
      </p:sp>
      <p:sp>
        <p:nvSpPr>
          <p:cNvPr id="7" name="Textplatzhalter 6">
            <a:extLst>
              <a:ext uri="{FF2B5EF4-FFF2-40B4-BE49-F238E27FC236}">
                <a16:creationId xmlns:a16="http://schemas.microsoft.com/office/drawing/2014/main" id="{BA74E852-35EB-4477-92EC-D4AD80CE690E}"/>
              </a:ext>
            </a:extLst>
          </p:cNvPr>
          <p:cNvSpPr>
            <a:spLocks noGrp="1"/>
          </p:cNvSpPr>
          <p:nvPr>
            <p:ph type="body" sz="quarter" idx="24"/>
          </p:nvPr>
        </p:nvSpPr>
        <p:spPr/>
        <p:txBody>
          <a:bodyPr/>
          <a:lstStyle/>
          <a:p>
            <a:r>
              <a:rPr lang="de-DE"/>
              <a:t>Unternehmen müssen auch andere regulatorische Anforderungen beachten, die je nach Branche variieren. Dies kann Sicherheitsstandards, Berichterstattungspflichten oder branchenspezifische Regelungen umfassen.</a:t>
            </a:r>
          </a:p>
        </p:txBody>
      </p:sp>
      <p:sp>
        <p:nvSpPr>
          <p:cNvPr id="8" name="Textplatzhalter 7">
            <a:extLst>
              <a:ext uri="{FF2B5EF4-FFF2-40B4-BE49-F238E27FC236}">
                <a16:creationId xmlns:a16="http://schemas.microsoft.com/office/drawing/2014/main" id="{BEB47CFB-14C8-7AAB-9981-C775DABEC202}"/>
              </a:ext>
            </a:extLst>
          </p:cNvPr>
          <p:cNvSpPr>
            <a:spLocks noGrp="1"/>
          </p:cNvSpPr>
          <p:nvPr>
            <p:ph type="body" sz="quarter" idx="25"/>
          </p:nvPr>
        </p:nvSpPr>
        <p:spPr/>
        <p:txBody>
          <a:bodyPr/>
          <a:lstStyle/>
          <a:p>
            <a:r>
              <a:rPr lang="de-DE"/>
              <a:t>DATENSCHUTZ</a:t>
            </a:r>
          </a:p>
        </p:txBody>
      </p:sp>
      <p:sp>
        <p:nvSpPr>
          <p:cNvPr id="9" name="Textplatzhalter 8">
            <a:extLst>
              <a:ext uri="{FF2B5EF4-FFF2-40B4-BE49-F238E27FC236}">
                <a16:creationId xmlns:a16="http://schemas.microsoft.com/office/drawing/2014/main" id="{A0188FA0-C6D0-4E8E-4260-100D032A7D28}"/>
              </a:ext>
            </a:extLst>
          </p:cNvPr>
          <p:cNvSpPr>
            <a:spLocks noGrp="1"/>
          </p:cNvSpPr>
          <p:nvPr>
            <p:ph type="body" sz="quarter" idx="26"/>
          </p:nvPr>
        </p:nvSpPr>
        <p:spPr/>
        <p:txBody>
          <a:bodyPr/>
          <a:lstStyle/>
          <a:p>
            <a:r>
              <a:rPr lang="de-DE"/>
              <a:t>COMPLIANCE</a:t>
            </a:r>
          </a:p>
        </p:txBody>
      </p:sp>
    </p:spTree>
    <p:extLst>
      <p:ext uri="{BB962C8B-B14F-4D97-AF65-F5344CB8AC3E}">
        <p14:creationId xmlns:p14="http://schemas.microsoft.com/office/powerpoint/2010/main" val="2346889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1C4A42-2997-5B4A-69AD-520218389701}"/>
              </a:ext>
            </a:extLst>
          </p:cNvPr>
          <p:cNvSpPr>
            <a:spLocks noGrp="1"/>
          </p:cNvSpPr>
          <p:nvPr>
            <p:ph type="title"/>
          </p:nvPr>
        </p:nvSpPr>
        <p:spPr>
          <a:xfrm>
            <a:off x="4187687" y="834114"/>
            <a:ext cx="6780880" cy="1325563"/>
          </a:xfrm>
        </p:spPr>
        <p:txBody>
          <a:bodyPr/>
          <a:lstStyle/>
          <a:p>
            <a:r>
              <a:rPr lang="de-DE" dirty="0"/>
              <a:t>ZUKUNFT DER DIGITALEN TRANSFORMATION</a:t>
            </a:r>
          </a:p>
        </p:txBody>
      </p:sp>
      <p:sp>
        <p:nvSpPr>
          <p:cNvPr id="3" name="Fußzeilenplatzhalter 2">
            <a:extLst>
              <a:ext uri="{FF2B5EF4-FFF2-40B4-BE49-F238E27FC236}">
                <a16:creationId xmlns:a16="http://schemas.microsoft.com/office/drawing/2014/main" id="{301FD614-7498-9CB8-C97D-E07BEF4E5ECD}"/>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23FE64BE-3C99-A64B-85A7-0DF1D671B177}"/>
              </a:ext>
            </a:extLst>
          </p:cNvPr>
          <p:cNvSpPr>
            <a:spLocks noGrp="1"/>
          </p:cNvSpPr>
          <p:nvPr>
            <p:ph type="sldNum" sz="quarter" idx="11"/>
          </p:nvPr>
        </p:nvSpPr>
        <p:spPr/>
        <p:txBody>
          <a:bodyPr/>
          <a:lstStyle/>
          <a:p>
            <a:fld id="{CF6F24BE-8BEB-403A-BDCC-38E201D0662D}" type="slidenum">
              <a:rPr lang="en-ID" smtClean="0"/>
              <a:pPr/>
              <a:t>14</a:t>
            </a:fld>
            <a:endParaRPr lang="en-ID"/>
          </a:p>
        </p:txBody>
      </p:sp>
      <p:pic>
        <p:nvPicPr>
          <p:cNvPr id="8" name="Bildplatzhalter 7">
            <a:extLst>
              <a:ext uri="{FF2B5EF4-FFF2-40B4-BE49-F238E27FC236}">
                <a16:creationId xmlns:a16="http://schemas.microsoft.com/office/drawing/2014/main" id="{414BB37D-92E6-683C-E8DF-98CCD9BA67EA}"/>
              </a:ext>
            </a:extLst>
          </p:cNvPr>
          <p:cNvPicPr>
            <a:picLocks noGrp="1" noChangeAspect="1"/>
          </p:cNvPicPr>
          <p:nvPr>
            <p:ph type="pic" sz="quarter" idx="12"/>
          </p:nvPr>
        </p:nvPicPr>
        <p:blipFill>
          <a:blip r:embed="rId2"/>
          <a:srcRect l="34445" r="34445"/>
          <a:stretch>
            <a:fillRect/>
          </a:stretch>
        </p:blipFill>
        <p:spPr/>
      </p:pic>
      <p:sp>
        <p:nvSpPr>
          <p:cNvPr id="6" name="Textplatzhalter 5">
            <a:extLst>
              <a:ext uri="{FF2B5EF4-FFF2-40B4-BE49-F238E27FC236}">
                <a16:creationId xmlns:a16="http://schemas.microsoft.com/office/drawing/2014/main" id="{9C1B2CD3-3CEC-80D7-4CD1-9A9DB3D77DF0}"/>
              </a:ext>
            </a:extLst>
          </p:cNvPr>
          <p:cNvSpPr>
            <a:spLocks noGrp="1"/>
          </p:cNvSpPr>
          <p:nvPr>
            <p:ph type="body" sz="quarter" idx="13"/>
          </p:nvPr>
        </p:nvSpPr>
        <p:spPr/>
        <p:txBody>
          <a:bodyPr/>
          <a:lstStyle/>
          <a:p>
            <a:r>
              <a:rPr lang="de-DE"/>
              <a:t>Die digitale Transformation wird weiterhin neue Technologien und Geschäftsmodelle hervorbringen. Zukünftige Trends umfassen die zunehmende Nutzung von KI und maschinellem Lernen, die Weiterentwicklung des IoT, die stärkere Integration von Blockchain und die Erhöhung der Datensicherheitsmaßnahmen. Unternehmen müssen sich kontinuierlich anpassen, um wettbewerbsfähig zu bleiben.</a:t>
            </a:r>
          </a:p>
        </p:txBody>
      </p:sp>
      <p:sp>
        <p:nvSpPr>
          <p:cNvPr id="7" name="Textplatzhalter 6">
            <a:extLst>
              <a:ext uri="{FF2B5EF4-FFF2-40B4-BE49-F238E27FC236}">
                <a16:creationId xmlns:a16="http://schemas.microsoft.com/office/drawing/2014/main" id="{0B17B38A-C992-EDD5-3E0F-7E38E39A56C0}"/>
              </a:ext>
            </a:extLst>
          </p:cNvPr>
          <p:cNvSpPr>
            <a:spLocks noGrp="1"/>
          </p:cNvSpPr>
          <p:nvPr>
            <p:ph type="body" sz="quarter" idx="14"/>
          </p:nvPr>
        </p:nvSpPr>
        <p:spPr/>
        <p:txBody>
          <a:bodyPr/>
          <a:lstStyle/>
          <a:p>
            <a:r>
              <a:rPr lang="de-DE"/>
              <a:t>ZUKÜNFTIGE ENTWICKLUNGEN UND TRENDS</a:t>
            </a:r>
          </a:p>
        </p:txBody>
      </p:sp>
    </p:spTree>
    <p:extLst>
      <p:ext uri="{BB962C8B-B14F-4D97-AF65-F5344CB8AC3E}">
        <p14:creationId xmlns:p14="http://schemas.microsoft.com/office/powerpoint/2010/main" val="814280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2D732-B1EF-F6C4-1945-3B99D31F12E3}"/>
              </a:ext>
            </a:extLst>
          </p:cNvPr>
          <p:cNvSpPr>
            <a:spLocks noGrp="1"/>
          </p:cNvSpPr>
          <p:nvPr>
            <p:ph type="title"/>
          </p:nvPr>
        </p:nvSpPr>
        <p:spPr/>
        <p:txBody>
          <a:bodyPr/>
          <a:lstStyle/>
          <a:p>
            <a:r>
              <a:rPr lang="de-DE"/>
              <a:t>ZUSAMMENFASSUNG UND AUSBLICK</a:t>
            </a:r>
          </a:p>
        </p:txBody>
      </p:sp>
      <p:sp>
        <p:nvSpPr>
          <p:cNvPr id="3" name="Fußzeilenplatzhalter 2">
            <a:extLst>
              <a:ext uri="{FF2B5EF4-FFF2-40B4-BE49-F238E27FC236}">
                <a16:creationId xmlns:a16="http://schemas.microsoft.com/office/drawing/2014/main" id="{B5A3EB2B-38A1-A9C1-5B7D-B7082C93707A}"/>
              </a:ext>
            </a:extLst>
          </p:cNvPr>
          <p:cNvSpPr>
            <a:spLocks noGrp="1"/>
          </p:cNvSpPr>
          <p:nvPr>
            <p:ph type="ftr" sz="quarter" idx="10"/>
          </p:nvPr>
        </p:nvSpPr>
        <p:spPr/>
        <p:txBody>
          <a:bodyPr/>
          <a:lstStyle/>
          <a:p>
            <a:r>
              <a:rPr lang="en-ID"/>
              <a:t>DIGITALE TRANSFORMATION</a:t>
            </a:r>
            <a:endParaRPr lang="en-ID" dirty="0"/>
          </a:p>
        </p:txBody>
      </p:sp>
      <p:sp>
        <p:nvSpPr>
          <p:cNvPr id="4" name="Foliennummernplatzhalter 3">
            <a:extLst>
              <a:ext uri="{FF2B5EF4-FFF2-40B4-BE49-F238E27FC236}">
                <a16:creationId xmlns:a16="http://schemas.microsoft.com/office/drawing/2014/main" id="{3931A212-4BE4-B791-3A2E-5190F087D275}"/>
              </a:ext>
            </a:extLst>
          </p:cNvPr>
          <p:cNvSpPr>
            <a:spLocks noGrp="1"/>
          </p:cNvSpPr>
          <p:nvPr>
            <p:ph type="sldNum" sz="quarter" idx="11"/>
          </p:nvPr>
        </p:nvSpPr>
        <p:spPr/>
        <p:txBody>
          <a:bodyPr/>
          <a:lstStyle/>
          <a:p>
            <a:fld id="{CF6F24BE-8BEB-403A-BDCC-38E201D0662D}" type="slidenum">
              <a:rPr lang="en-ID" smtClean="0"/>
              <a:pPr/>
              <a:t>15</a:t>
            </a:fld>
            <a:endParaRPr lang="en-ID"/>
          </a:p>
        </p:txBody>
      </p:sp>
      <p:pic>
        <p:nvPicPr>
          <p:cNvPr id="10" name="Bildplatzhalter 9">
            <a:extLst>
              <a:ext uri="{FF2B5EF4-FFF2-40B4-BE49-F238E27FC236}">
                <a16:creationId xmlns:a16="http://schemas.microsoft.com/office/drawing/2014/main" id="{DEEE919D-03AD-2D51-7F61-2BC535CD85FE}"/>
              </a:ext>
            </a:extLst>
          </p:cNvPr>
          <p:cNvPicPr>
            <a:picLocks noGrp="1" noChangeAspect="1"/>
          </p:cNvPicPr>
          <p:nvPr>
            <p:ph type="pic" sz="quarter" idx="12"/>
          </p:nvPr>
        </p:nvPicPr>
        <p:blipFill>
          <a:blip r:embed="rId2"/>
          <a:srcRect l="16667" r="16667"/>
          <a:stretch>
            <a:fillRect/>
          </a:stretch>
        </p:blipFill>
        <p:spPr/>
      </p:pic>
      <p:pic>
        <p:nvPicPr>
          <p:cNvPr id="11" name="Bildplatzhalter 10">
            <a:extLst>
              <a:ext uri="{FF2B5EF4-FFF2-40B4-BE49-F238E27FC236}">
                <a16:creationId xmlns:a16="http://schemas.microsoft.com/office/drawing/2014/main" id="{17DF7453-7071-CCBB-966F-085DAE8FF2E6}"/>
              </a:ext>
            </a:extLst>
          </p:cNvPr>
          <p:cNvPicPr>
            <a:picLocks noGrp="1" noChangeAspect="1"/>
          </p:cNvPicPr>
          <p:nvPr>
            <p:ph type="pic" sz="quarter" idx="13"/>
          </p:nvPr>
        </p:nvPicPr>
        <p:blipFill>
          <a:blip r:embed="rId3"/>
          <a:srcRect l="16667" r="16667"/>
          <a:stretch>
            <a:fillRect/>
          </a:stretch>
        </p:blipFill>
        <p:spPr/>
      </p:pic>
      <p:pic>
        <p:nvPicPr>
          <p:cNvPr id="12" name="Bildplatzhalter 11">
            <a:extLst>
              <a:ext uri="{FF2B5EF4-FFF2-40B4-BE49-F238E27FC236}">
                <a16:creationId xmlns:a16="http://schemas.microsoft.com/office/drawing/2014/main" id="{B0980943-0D03-E792-8E36-32523973133B}"/>
              </a:ext>
            </a:extLst>
          </p:cNvPr>
          <p:cNvPicPr>
            <a:picLocks noGrp="1" noChangeAspect="1"/>
          </p:cNvPicPr>
          <p:nvPr>
            <p:ph type="pic" sz="quarter" idx="14"/>
          </p:nvPr>
        </p:nvPicPr>
        <p:blipFill>
          <a:blip r:embed="rId4"/>
          <a:srcRect l="16683" r="16683"/>
          <a:stretch>
            <a:fillRect/>
          </a:stretch>
        </p:blipFill>
        <p:spPr/>
      </p:pic>
      <p:sp>
        <p:nvSpPr>
          <p:cNvPr id="8" name="Textplatzhalter 7">
            <a:extLst>
              <a:ext uri="{FF2B5EF4-FFF2-40B4-BE49-F238E27FC236}">
                <a16:creationId xmlns:a16="http://schemas.microsoft.com/office/drawing/2014/main" id="{75E2CC62-AA58-75DA-907C-B1118F083ED0}"/>
              </a:ext>
            </a:extLst>
          </p:cNvPr>
          <p:cNvSpPr>
            <a:spLocks noGrp="1"/>
          </p:cNvSpPr>
          <p:nvPr>
            <p:ph type="body" sz="quarter" idx="15"/>
          </p:nvPr>
        </p:nvSpPr>
        <p:spPr/>
        <p:txBody>
          <a:bodyPr/>
          <a:lstStyle/>
          <a:p>
            <a:r>
              <a:rPr lang="de-DE"/>
              <a:t>Die digitale Transformation ist ein umfassender und kontinuierlicher Prozess, der Unternehmen neue Möglichkeiten und Herausforderungen bietet. Durch die Integration moderner Technologien, Anpassung an neue Geschäftsmodelle und die Einbindung der Mitarbeiter können Organisationen nachhaltigen Erfolg erzielen. Ein Blick in die Zukunft zeigt die Notwendigkeit kontinuierlicher Innovationsbereitschaft und Anpassungsfähigkeit.</a:t>
            </a:r>
          </a:p>
        </p:txBody>
      </p:sp>
      <p:sp>
        <p:nvSpPr>
          <p:cNvPr id="9" name="Textplatzhalter 8">
            <a:extLst>
              <a:ext uri="{FF2B5EF4-FFF2-40B4-BE49-F238E27FC236}">
                <a16:creationId xmlns:a16="http://schemas.microsoft.com/office/drawing/2014/main" id="{DDA4C5B6-488F-D532-B5E1-5EE09CAD80CD}"/>
              </a:ext>
            </a:extLst>
          </p:cNvPr>
          <p:cNvSpPr>
            <a:spLocks noGrp="1"/>
          </p:cNvSpPr>
          <p:nvPr>
            <p:ph type="body" sz="quarter" idx="16"/>
          </p:nvPr>
        </p:nvSpPr>
        <p:spPr/>
        <p:txBody>
          <a:bodyPr/>
          <a:lstStyle/>
          <a:p>
            <a:r>
              <a:rPr lang="de-DE"/>
              <a:t>WICHTIGE PUNKTE UND AUSBLICK</a:t>
            </a:r>
          </a:p>
        </p:txBody>
      </p:sp>
    </p:spTree>
    <p:extLst>
      <p:ext uri="{BB962C8B-B14F-4D97-AF65-F5344CB8AC3E}">
        <p14:creationId xmlns:p14="http://schemas.microsoft.com/office/powerpoint/2010/main" val="210328200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E5EE9FA-8E4C-4904-B257-87C2BB38C8FF}">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1027</Words>
  <Application>Microsoft Office PowerPoint</Application>
  <PresentationFormat>Breitbild</PresentationFormat>
  <Paragraphs>114</Paragraphs>
  <Slides>15</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vt:i4>
      </vt:variant>
    </vt:vector>
  </HeadingPairs>
  <TitlesOfParts>
    <vt:vector size="23" baseType="lpstr">
      <vt:lpstr>Aptos</vt:lpstr>
      <vt:lpstr>Aptos Display</vt:lpstr>
      <vt:lpstr>Arial</vt:lpstr>
      <vt:lpstr>Cascadia Mono SemiBold</vt:lpstr>
      <vt:lpstr>Montserrat ExtraBold</vt:lpstr>
      <vt:lpstr>Open Sans</vt:lpstr>
      <vt:lpstr>Office</vt:lpstr>
      <vt:lpstr>Ocean</vt:lpstr>
      <vt:lpstr>DIGITALE TRANSFORMATION</vt:lpstr>
      <vt:lpstr>EINFÜHRUNG IN DIE DIGITALE TRANSFORMATION</vt:lpstr>
      <vt:lpstr>WICHTIGE TRENDS</vt:lpstr>
      <vt:lpstr>VORTEILE DER DIGITALEN TRANSFORMATION</vt:lpstr>
      <vt:lpstr>HERAUSFORDERUNGEN</vt:lpstr>
      <vt:lpstr>STRATEGISCHE ANSÄTZE</vt:lpstr>
      <vt:lpstr>TECHNOLOGISCHE ASPEKTE</vt:lpstr>
      <vt:lpstr>FÄLLE AUS DER PRAXIS</vt:lpstr>
      <vt:lpstr>PROZESS DER DIGITALEN TRANSFORMATION</vt:lpstr>
      <vt:lpstr>PowerPoint-Präsentation</vt:lpstr>
      <vt:lpstr>PowerPoint-Präsentation</vt:lpstr>
      <vt:lpstr>MENSCHLICHE FAKTOREN</vt:lpstr>
      <vt:lpstr>REGULATORISCHE ANFORDERUNGEN</vt:lpstr>
      <vt:lpstr>ZUKUNFT DER DIGITALEN TRANSFORMATION</vt:lpstr>
      <vt:lpstr>ZUSAMMENFASSUNG UND AUSBLICK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2024-08-12T08:55:25Z</dcterms:created>
  <dcterms:modified xsi:type="dcterms:W3CDTF">2024-08-12T09:05:51Z</dcterms:modified>
</cp:coreProperties>
</file>