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microsoft.com/office/2020/02/relationships/classificationlabels" Target="docMetadata/LabelInfo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18"/>
  </p:notesMasterIdLst>
  <p:sldIdLst>
    <p:sldId id="256" r:id="rId3"/>
    <p:sldId id="257" r:id="rId4"/>
    <p:sldId id="258" r:id="rId5"/>
    <p:sldId id="259" r:id="rId6"/>
    <p:sldId id="260" r:id="rId7"/>
    <p:sldId id="261" r:id="rId8"/>
    <p:sldId id="269" r:id="rId9"/>
    <p:sldId id="262" r:id="rId10"/>
    <p:sldId id="263" r:id="rId11"/>
    <p:sldId id="264" r:id="rId12"/>
    <p:sldId id="265" r:id="rId13"/>
    <p:sldId id="270" r:id="rId14"/>
    <p:sldId id="266" r:id="rId15"/>
    <p:sldId id="267" r:id="rId16"/>
    <p:sldId id="268" r:id="rId17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1" autoAdjust="0"/>
    <p:restoredTop sz="94660"/>
  </p:normalViewPr>
  <p:slideViewPr>
    <p:cSldViewPr snapToGrid="0">
      <p:cViewPr varScale="1">
        <p:scale>
          <a:sx n="85" d="100"/>
          <a:sy n="85" d="100"/>
        </p:scale>
        <p:origin x="114" y="10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1"/>
  <c:style val="2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51413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4CDF-4B8E-A59E-D8BDB826B7E6}"/>
              </c:ext>
            </c:extLst>
          </c:dPt>
          <c:dPt>
            <c:idx val="1"/>
            <c:bubble3D val="0"/>
            <c:spPr>
              <a:solidFill>
                <a:srgbClr val="D6D6D6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4CDF-4B8E-A59E-D8BDB826B7E6}"/>
              </c:ext>
            </c:extLst>
          </c:dPt>
          <c:cat>
            <c:strRef>
              <c:f>Sheet1!$A$2:$A$3</c:f>
              <c:strCache>
                <c:ptCount val="2"/>
                <c:pt idx="0">
                  <c:v>Asien-Pazifik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0.4</c:v>
                </c:pt>
                <c:pt idx="1">
                  <c:v>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CDF-4B8E-A59E-D8BDB826B7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1"/>
  <c:style val="2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51413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3CCB-47A3-AA1D-4B7225E7105C}"/>
              </c:ext>
            </c:extLst>
          </c:dPt>
          <c:dPt>
            <c:idx val="1"/>
            <c:bubble3D val="0"/>
            <c:spPr>
              <a:solidFill>
                <a:srgbClr val="D6D6D6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3CCB-47A3-AA1D-4B7225E7105C}"/>
              </c:ext>
            </c:extLst>
          </c:dPt>
          <c:cat>
            <c:strRef>
              <c:f>Sheet1!$A$2:$A$3</c:f>
              <c:strCache>
                <c:ptCount val="2"/>
                <c:pt idx="0">
                  <c:v>Nordamerika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0.3</c:v>
                </c:pt>
                <c:pt idx="1">
                  <c:v>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CCB-47A3-AA1D-4B7225E710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1"/>
  <c:style val="2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51413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53AE-48CE-A998-6AD1126D8290}"/>
              </c:ext>
            </c:extLst>
          </c:dPt>
          <c:dPt>
            <c:idx val="1"/>
            <c:bubble3D val="0"/>
            <c:spPr>
              <a:solidFill>
                <a:srgbClr val="D6D6D6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53AE-48CE-A998-6AD1126D8290}"/>
              </c:ext>
            </c:extLst>
          </c:dPt>
          <c:cat>
            <c:strRef>
              <c:f>Sheet1!$A$2:$A$3</c:f>
              <c:strCache>
                <c:ptCount val="2"/>
                <c:pt idx="0">
                  <c:v>Europa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0.2</c:v>
                </c:pt>
                <c:pt idx="1">
                  <c:v>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3AE-48CE-A998-6AD1126D82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1"/>
  <c:style val="2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51413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DB3B-412D-A58E-B4352106DF86}"/>
              </c:ext>
            </c:extLst>
          </c:dPt>
          <c:dPt>
            <c:idx val="1"/>
            <c:bubble3D val="0"/>
            <c:spPr>
              <a:solidFill>
                <a:srgbClr val="D6D6D6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DB3B-412D-A58E-B4352106DF86}"/>
              </c:ext>
            </c:extLst>
          </c:dPt>
          <c:cat>
            <c:strRef>
              <c:f>Sheet1!$A$2:$A$3</c:f>
              <c:strCache>
                <c:ptCount val="2"/>
                <c:pt idx="0">
                  <c:v>Rest der Welt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0.1</c:v>
                </c:pt>
                <c:pt idx="1">
                  <c:v>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B3B-412D-A58E-B4352106DF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0E4594-FE78-4362-9DF3-E259B11AC2F5}" type="datetimeFigureOut">
              <a:rPr lang="de-DE" smtClean="0"/>
              <a:t>12.08.2024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0D8199-E01F-4DE3-ABD3-7885633D70A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712353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CA4787-8D6E-057D-7CA1-90A0D123F0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1CDFE010-057B-DED1-4D39-BD5E1E6C56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1ED1B80-7D7D-BEC3-CDB9-EA9F777C61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ABCC9-1D21-4EB2-A371-71A78C9E8814}" type="datetimeFigureOut">
              <a:rPr lang="de-DE" smtClean="0"/>
              <a:t>12.08.2024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29F3211-E360-14FC-FA6C-6AFD53270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D5E30BA-BD03-A59D-87E3-022FE51CD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B354D-37B5-445D-975E-BF1F7CF9BE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591199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43DCE6-A6D7-4DB8-8816-1400E775E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CBD96B2-A96B-21EC-BCB7-24F24E9C7A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98186D2-A84C-B839-16B8-554857CE6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ABCC9-1D21-4EB2-A371-71A78C9E8814}" type="datetimeFigureOut">
              <a:rPr lang="de-DE" smtClean="0"/>
              <a:t>12.08.2024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CA3A4F5-7463-7FE9-8B13-D0060C9DD4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B808C1F-59DD-443D-C512-AC11692AC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B354D-37B5-445D-975E-BF1F7CF9BE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5928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01A8B4-E263-5AC0-A4B4-8ED93125CB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DD79B46-357A-C8F0-8EF3-6CAD602D91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080311D-C549-E443-E12C-203C7DBAF3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ABCC9-1D21-4EB2-A371-71A78C9E8814}" type="datetimeFigureOut">
              <a:rPr lang="de-DE" smtClean="0"/>
              <a:t>12.08.2024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52F7CDC-5FD6-6C0E-51A0-221D8CE8F9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ECFB87E-8E77-7C1F-988E-292BF8E01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B354D-37B5-445D-975E-BF1F7CF9BE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36526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0716E2-4184-9F2D-AEB5-75A3348F9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ADB09F0-6865-884C-F400-FE1E24A4B7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BB83145-9D12-CEFF-D7CB-88066CC19C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0BA5430-3612-77C8-76A2-7803577CBE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ABCC9-1D21-4EB2-A371-71A78C9E8814}" type="datetimeFigureOut">
              <a:rPr lang="de-DE" smtClean="0"/>
              <a:t>12.08.2024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5DCA74B-FA1F-84C2-B44E-9E8462B11B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7B8DD39-BA83-5EB3-E1BD-83AF31B83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B354D-37B5-445D-975E-BF1F7CF9BE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39960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53CBB7-E332-C3C0-AB36-5D840CAA8D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6A8E75D-6787-0506-DAA5-529DDDDC9E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FCA97B7B-3F51-DC0B-6081-9E365292F9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A1AD421-C6A6-E44C-E538-B686945B54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E8933649-6733-6D26-13B1-8CA07A99A9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3E63FD45-D3EA-5335-B215-3DE84E2DAB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ABCC9-1D21-4EB2-A371-71A78C9E8814}" type="datetimeFigureOut">
              <a:rPr lang="de-DE" smtClean="0"/>
              <a:t>12.08.2024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567549B4-9376-E9C9-81F1-910EBD700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1090A5B3-4B3A-D2FC-F553-12B7A8DAF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B354D-37B5-445D-975E-BF1F7CF9BE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81829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891BD0-CDA6-D011-F16C-146859329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E9419BF6-6B09-B385-796C-3FEEB02F44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ABCC9-1D21-4EB2-A371-71A78C9E8814}" type="datetimeFigureOut">
              <a:rPr lang="de-DE" smtClean="0"/>
              <a:t>12.08.2024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1017D85-263E-E912-05AE-3EAAC5D0DC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AF0473C-8B0E-84D6-7C47-7107CD41C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B354D-37B5-445D-975E-BF1F7CF9BE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1304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7F457B5F-FED3-93E2-86BC-348DBFC6AB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ABCC9-1D21-4EB2-A371-71A78C9E8814}" type="datetimeFigureOut">
              <a:rPr lang="de-DE" smtClean="0"/>
              <a:t>12.08.2024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EB761EA-57A6-F701-3528-4419319A90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46525C7-A968-D148-DBE2-3D4EE65C9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B354D-37B5-445D-975E-BF1F7CF9BE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735494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93C602-6CE9-B4C0-58CA-73A3BDA511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3BD8158-2019-4A21-6628-F1A8241314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BEAEAB6-1A90-1F58-FB6C-7CE9253A5C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969D43B-670F-F576-5DEF-8A5AD0F98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ABCC9-1D21-4EB2-A371-71A78C9E8814}" type="datetimeFigureOut">
              <a:rPr lang="de-DE" smtClean="0"/>
              <a:t>12.08.2024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6A12159-1A7D-4C5A-0017-C46FCF751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CD2D688-0BD9-E8BC-EDB9-77C7402B9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B354D-37B5-445D-975E-BF1F7CF9BE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84793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207DCD-5677-89B7-73A8-879D6D4405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E0ECB13F-2814-E105-F26D-F168B16BB8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26BE329-692E-EDB8-7AF1-BB7FA3DDB2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1EEC2C0-DBE5-6303-8624-267552451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ABCC9-1D21-4EB2-A371-71A78C9E8814}" type="datetimeFigureOut">
              <a:rPr lang="de-DE" smtClean="0"/>
              <a:t>12.08.2024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AFFEC3D-4989-05E4-7D38-75DD53F96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7836FED-58F0-0338-D451-D35E3B75C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B354D-37B5-445D-975E-BF1F7CF9BE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681328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E09B02-5E36-C9C4-4B9B-FB66DCE71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63D34FDB-9007-54A4-EA43-CBF519B249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017A17D-3091-B931-4BA8-B61B1C4A2E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ABCC9-1D21-4EB2-A371-71A78C9E8814}" type="datetimeFigureOut">
              <a:rPr lang="de-DE" smtClean="0"/>
              <a:t>12.08.2024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8960D28-7AD1-BDE6-CB06-63D7A72806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85F5723-C5F2-55E9-E9CD-A2AC88AD2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B354D-37B5-445D-975E-BF1F7CF9BE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0687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08FB946A-72C5-FCDC-6097-FBE09CCBCB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069C66AC-F0EC-F328-039D-EB110F81EA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69B00C5-8BA8-9D4A-2310-37FEF13C2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ABCC9-1D21-4EB2-A371-71A78C9E8814}" type="datetimeFigureOut">
              <a:rPr lang="de-DE" smtClean="0"/>
              <a:t>12.08.2024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C502F05-F5D5-B115-96F0-36BAFA031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E670442-95BA-0A4F-7D62-5461DC788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B354D-37B5-445D-975E-BF1F7CF9BE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899271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A4A77-C0EC-E90C-087A-E71757299B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3926541"/>
            <a:ext cx="10972800" cy="1663044"/>
          </a:xfrm>
          <a:prstGeom prst="rect">
            <a:avLst/>
          </a:prstGeo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5AB453-76B0-1DBA-9EE3-645CA98047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5735636"/>
            <a:ext cx="10972800" cy="474663"/>
          </a:xfrm>
        </p:spPr>
        <p:txBody>
          <a:bodyPr anchor="b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729D4B-20DA-C5A9-370C-5C556DC7C2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0EC6-5648-844A-8827-911B00959032}" type="datetimeFigureOut">
              <a:rPr lang="en-US" smtClean="0"/>
              <a:t>8/12/2024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C23F1A-779F-4295-3160-E943DBC04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849934F-55C5-A548-E041-1CB8C42DF0E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926541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7411664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DBA23-25B7-954B-D646-B91AE0381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3537"/>
            <a:ext cx="10972800" cy="123048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121325FB-E0FE-AAA4-853C-618899B581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665" y="1610518"/>
            <a:ext cx="6970824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D2B210CD-96D1-D9FB-6DF0-62266CCB6F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60664" y="2222065"/>
            <a:ext cx="6970825" cy="702959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D7745948-92EA-3E8A-1DBC-45422E918504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1580323" y="3143243"/>
            <a:ext cx="6139069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87155554-9334-F8D5-FA7F-80CF2FB3BC78}"/>
              </a:ext>
            </a:extLst>
          </p:cNvPr>
          <p:cNvSpPr>
            <a:spLocks noGrp="1"/>
          </p:cNvSpPr>
          <p:nvPr>
            <p:ph type="body" sz="half" idx="14"/>
          </p:nvPr>
        </p:nvSpPr>
        <p:spPr>
          <a:xfrm>
            <a:off x="1580323" y="3754790"/>
            <a:ext cx="6139068" cy="702959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A44C718E-DBD5-B640-39D2-7860AFE27FFB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960666" y="4717060"/>
            <a:ext cx="6970823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BB073C5F-2FFF-4B6A-E630-E112FB5B952B}"/>
              </a:ext>
            </a:extLst>
          </p:cNvPr>
          <p:cNvSpPr>
            <a:spLocks noGrp="1"/>
          </p:cNvSpPr>
          <p:nvPr>
            <p:ph type="body" sz="half" idx="16"/>
          </p:nvPr>
        </p:nvSpPr>
        <p:spPr>
          <a:xfrm>
            <a:off x="960666" y="5328607"/>
            <a:ext cx="6970822" cy="702959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D9276F28-A527-C906-EE7C-5440E0C56B8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931490" y="2031153"/>
            <a:ext cx="3650910" cy="3650910"/>
          </a:xfrm>
          <a:prstGeom prst="ellipse">
            <a:avLst/>
          </a:prstGeo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30843267-C01A-455A-D8A3-E8A7C6CFB0F6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AA8A0EC6-5648-844A-8827-911B00959032}" type="datetimeFigureOut">
              <a:rPr lang="en-US" smtClean="0"/>
              <a:t>8/12/2024</a:t>
            </a:fld>
            <a:endParaRPr lang="en-US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1DAE6A71-9FA2-20A0-D992-DEBF7FF3301E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985D3E6-EA9D-9DE8-6317-6DF86AEEDB4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339138" y="6538913"/>
            <a:ext cx="3243262" cy="182562"/>
          </a:xfrm>
        </p:spPr>
        <p:txBody>
          <a:bodyPr>
            <a:noAutofit/>
          </a:bodyPr>
          <a:lstStyle>
            <a:lvl1pPr marL="0" indent="0" algn="r">
              <a:buNone/>
              <a:defRPr sz="100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148219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DBA23-25B7-954B-D646-B91AE0381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3537"/>
            <a:ext cx="10972800" cy="123048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8791D4-7662-2DFB-077F-25FC6921C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0EC6-5648-844A-8827-911B00959032}" type="datetimeFigureOut">
              <a:rPr lang="en-US" smtClean="0"/>
              <a:t>8/12/2024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B87723-B8F5-CDD2-6B9D-229B99F03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D2C780-6C1C-A81B-5B9E-735DFD6F43D1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4369902" y="2185522"/>
            <a:ext cx="3452196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F29AB7CE-949B-41D7-A673-06B30968CD01}"/>
              </a:ext>
            </a:extLst>
          </p:cNvPr>
          <p:cNvSpPr>
            <a:spLocks noGrp="1"/>
          </p:cNvSpPr>
          <p:nvPr>
            <p:ph type="body" sz="half" idx="19"/>
          </p:nvPr>
        </p:nvSpPr>
        <p:spPr>
          <a:xfrm>
            <a:off x="4369902" y="2797069"/>
            <a:ext cx="3452194" cy="830639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AC6C789A-7FB2-432A-6019-3F62E5386F29}"/>
              </a:ext>
            </a:extLst>
          </p:cNvPr>
          <p:cNvSpPr>
            <a:spLocks noGrp="1"/>
          </p:cNvSpPr>
          <p:nvPr>
            <p:ph type="body" idx="21"/>
          </p:nvPr>
        </p:nvSpPr>
        <p:spPr>
          <a:xfrm>
            <a:off x="7987745" y="2185522"/>
            <a:ext cx="3452196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F672CBAF-4BDE-95E9-99A1-9EDDBDEF84DC}"/>
              </a:ext>
            </a:extLst>
          </p:cNvPr>
          <p:cNvSpPr>
            <a:spLocks noGrp="1"/>
          </p:cNvSpPr>
          <p:nvPr>
            <p:ph type="body" sz="half" idx="22"/>
          </p:nvPr>
        </p:nvSpPr>
        <p:spPr>
          <a:xfrm>
            <a:off x="7987745" y="2797069"/>
            <a:ext cx="3452194" cy="830639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1F48CE7A-5E89-3480-B862-44BFAC429981}"/>
              </a:ext>
            </a:extLst>
          </p:cNvPr>
          <p:cNvSpPr>
            <a:spLocks noGrp="1"/>
          </p:cNvSpPr>
          <p:nvPr>
            <p:ph type="body" idx="24"/>
          </p:nvPr>
        </p:nvSpPr>
        <p:spPr>
          <a:xfrm>
            <a:off x="761997" y="2185521"/>
            <a:ext cx="3452196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78CF0CF5-EF6E-47A1-80D2-088122A0E64F}"/>
              </a:ext>
            </a:extLst>
          </p:cNvPr>
          <p:cNvSpPr>
            <a:spLocks noGrp="1"/>
          </p:cNvSpPr>
          <p:nvPr>
            <p:ph type="body" sz="half" idx="25"/>
          </p:nvPr>
        </p:nvSpPr>
        <p:spPr>
          <a:xfrm>
            <a:off x="761997" y="2797068"/>
            <a:ext cx="3452194" cy="830639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9EA2C811-2433-C4B8-E818-972740C49603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609600" y="5692875"/>
            <a:ext cx="10972800" cy="539496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5433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DBA23-25B7-954B-D646-B91AE0381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3537"/>
            <a:ext cx="7212496" cy="123048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8791D4-7662-2DFB-077F-25FC6921C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0EC6-5648-844A-8827-911B00959032}" type="datetimeFigureOut">
              <a:rPr lang="en-US" smtClean="0"/>
              <a:t>8/12/2024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B87723-B8F5-CDD2-6B9D-229B99F03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D2C780-6C1C-A81B-5B9E-735DFD6F43D1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4369902" y="2185522"/>
            <a:ext cx="3452196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F29AB7CE-949B-41D7-A673-06B30968CD01}"/>
              </a:ext>
            </a:extLst>
          </p:cNvPr>
          <p:cNvSpPr>
            <a:spLocks noGrp="1"/>
          </p:cNvSpPr>
          <p:nvPr>
            <p:ph type="body" sz="half" idx="19"/>
          </p:nvPr>
        </p:nvSpPr>
        <p:spPr>
          <a:xfrm>
            <a:off x="4369902" y="2797069"/>
            <a:ext cx="3452194" cy="830639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1F48CE7A-5E89-3480-B862-44BFAC429981}"/>
              </a:ext>
            </a:extLst>
          </p:cNvPr>
          <p:cNvSpPr>
            <a:spLocks noGrp="1"/>
          </p:cNvSpPr>
          <p:nvPr>
            <p:ph type="body" idx="24"/>
          </p:nvPr>
        </p:nvSpPr>
        <p:spPr>
          <a:xfrm>
            <a:off x="761997" y="2185521"/>
            <a:ext cx="3452196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78CF0CF5-EF6E-47A1-80D2-088122A0E64F}"/>
              </a:ext>
            </a:extLst>
          </p:cNvPr>
          <p:cNvSpPr>
            <a:spLocks noGrp="1"/>
          </p:cNvSpPr>
          <p:nvPr>
            <p:ph type="body" sz="half" idx="25"/>
          </p:nvPr>
        </p:nvSpPr>
        <p:spPr>
          <a:xfrm>
            <a:off x="761997" y="2797068"/>
            <a:ext cx="3452194" cy="830639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6" name="Picture Placeholder 23">
            <a:extLst>
              <a:ext uri="{FF2B5EF4-FFF2-40B4-BE49-F238E27FC236}">
                <a16:creationId xmlns:a16="http://schemas.microsoft.com/office/drawing/2014/main" id="{BA198D21-2409-AA26-2882-9757585EE7C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262416" y="1594022"/>
            <a:ext cx="3650910" cy="3650910"/>
          </a:xfrm>
          <a:prstGeom prst="ellipse">
            <a:avLst/>
          </a:prstGeo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0956649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DBA23-25B7-954B-D646-B91AE0381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3537"/>
            <a:ext cx="7212496" cy="123048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8791D4-7662-2DFB-077F-25FC6921C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0EC6-5648-844A-8827-911B00959032}" type="datetimeFigureOut">
              <a:rPr lang="en-US" smtClean="0"/>
              <a:t>8/12/2024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B87723-B8F5-CDD2-6B9D-229B99F03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1F48CE7A-5E89-3480-B862-44BFAC429981}"/>
              </a:ext>
            </a:extLst>
          </p:cNvPr>
          <p:cNvSpPr>
            <a:spLocks noGrp="1"/>
          </p:cNvSpPr>
          <p:nvPr>
            <p:ph type="body" idx="24"/>
          </p:nvPr>
        </p:nvSpPr>
        <p:spPr>
          <a:xfrm>
            <a:off x="761996" y="2185521"/>
            <a:ext cx="5334003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78CF0CF5-EF6E-47A1-80D2-088122A0E64F}"/>
              </a:ext>
            </a:extLst>
          </p:cNvPr>
          <p:cNvSpPr>
            <a:spLocks noGrp="1"/>
          </p:cNvSpPr>
          <p:nvPr>
            <p:ph type="body" sz="half" idx="25"/>
          </p:nvPr>
        </p:nvSpPr>
        <p:spPr>
          <a:xfrm>
            <a:off x="761997" y="2797068"/>
            <a:ext cx="5334002" cy="2044898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6" name="Picture Placeholder 23">
            <a:extLst>
              <a:ext uri="{FF2B5EF4-FFF2-40B4-BE49-F238E27FC236}">
                <a16:creationId xmlns:a16="http://schemas.microsoft.com/office/drawing/2014/main" id="{BA198D21-2409-AA26-2882-9757585EE7C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822096" y="1594022"/>
            <a:ext cx="3650910" cy="3650910"/>
          </a:xfrm>
          <a:prstGeom prst="ellipse">
            <a:avLst/>
          </a:prstGeo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3242349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DBA23-25B7-954B-D646-B91AE0381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3537"/>
            <a:ext cx="10972800" cy="123048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8791D4-7662-2DFB-077F-25FC6921C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0EC6-5648-844A-8827-911B00959032}" type="datetimeFigureOut">
              <a:rPr lang="en-US" smtClean="0"/>
              <a:t>8/12/2024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B87723-B8F5-CDD2-6B9D-229B99F03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121325FB-E0FE-AAA4-853C-618899B581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665" y="1611728"/>
            <a:ext cx="6922301" cy="562749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D2B210CD-96D1-D9FB-6DF0-62266CCB6F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60665" y="2178669"/>
            <a:ext cx="6922300" cy="837012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D9276F28-A527-C906-EE7C-5440E0C56B8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931490" y="2031153"/>
            <a:ext cx="3650910" cy="3650910"/>
          </a:xfrm>
          <a:prstGeom prst="ellipse">
            <a:avLst/>
          </a:prstGeo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92E382-FE6E-A17E-2B3A-9F3E4C7A7D21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1146198" y="3092460"/>
            <a:ext cx="6736768" cy="622646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618A7E81-D817-3ABE-B656-52FF60EF0205}"/>
              </a:ext>
            </a:extLst>
          </p:cNvPr>
          <p:cNvSpPr>
            <a:spLocks noGrp="1"/>
          </p:cNvSpPr>
          <p:nvPr>
            <p:ph type="body" sz="half" idx="19"/>
          </p:nvPr>
        </p:nvSpPr>
        <p:spPr>
          <a:xfrm>
            <a:off x="1146197" y="3689968"/>
            <a:ext cx="6736767" cy="926101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E8347DD8-16D7-B434-07E6-BD26F45B6DEE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1378113" y="4763061"/>
            <a:ext cx="6504852" cy="5819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C7114E8C-EF4A-11ED-19FB-2D8B5FEC3A69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1378112" y="5380382"/>
            <a:ext cx="6504851" cy="865633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231F54DF-E984-A005-B56B-B62147C13B6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39138" y="6538913"/>
            <a:ext cx="3243262" cy="182562"/>
          </a:xfrm>
        </p:spPr>
        <p:txBody>
          <a:bodyPr>
            <a:noAutofit/>
          </a:bodyPr>
          <a:lstStyle>
            <a:lvl1pPr marL="0" indent="0" algn="r">
              <a:buNone/>
              <a:defRPr sz="100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71602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DBA23-25B7-954B-D646-B91AE0381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3537"/>
            <a:ext cx="10972800" cy="123048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8791D4-7662-2DFB-077F-25FC6921C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0EC6-5648-844A-8827-911B00959032}" type="datetimeFigureOut">
              <a:rPr lang="en-US" smtClean="0"/>
              <a:t>8/12/2024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B87723-B8F5-CDD2-6B9D-229B99F03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121325FB-E0FE-AAA4-853C-618899B581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2439" y="1925949"/>
            <a:ext cx="5157787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D2B210CD-96D1-D9FB-6DF0-62266CCB6F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62439" y="2537496"/>
            <a:ext cx="5157786" cy="883256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92E382-FE6E-A17E-2B3A-9F3E4C7A7D21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6426387" y="1925949"/>
            <a:ext cx="5157787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618A7E81-D817-3ABE-B656-52FF60EF0205}"/>
              </a:ext>
            </a:extLst>
          </p:cNvPr>
          <p:cNvSpPr>
            <a:spLocks noGrp="1"/>
          </p:cNvSpPr>
          <p:nvPr>
            <p:ph type="body" sz="half" idx="19"/>
          </p:nvPr>
        </p:nvSpPr>
        <p:spPr>
          <a:xfrm>
            <a:off x="6426387" y="2537496"/>
            <a:ext cx="5157786" cy="883256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E8347DD8-16D7-B434-07E6-BD26F45B6DEE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960665" y="3752680"/>
            <a:ext cx="5157787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C7114E8C-EF4A-11ED-19FB-2D8B5FEC3A69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960665" y="4364227"/>
            <a:ext cx="5157786" cy="883256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61C98F61-9164-7CDA-F0A4-B90327F23F7A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426200" y="3752850"/>
            <a:ext cx="5156200" cy="245745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724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DBA23-25B7-954B-D646-B91AE0381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3537"/>
            <a:ext cx="7362553" cy="123048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8791D4-7662-2DFB-077F-25FC6921C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0EC6-5648-844A-8827-911B00959032}" type="datetimeFigureOut">
              <a:rPr lang="en-US" smtClean="0"/>
              <a:t>8/12/2024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B87723-B8F5-CDD2-6B9D-229B99F03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121325FB-E0FE-AAA4-853C-618899B581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665" y="1925949"/>
            <a:ext cx="3259182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D2B210CD-96D1-D9FB-6DF0-62266CCB6F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60665" y="2537496"/>
            <a:ext cx="3259180" cy="1215184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92E382-FE6E-A17E-2B3A-9F3E4C7A7D21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4712973" y="1925949"/>
            <a:ext cx="3259182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618A7E81-D817-3ABE-B656-52FF60EF0205}"/>
              </a:ext>
            </a:extLst>
          </p:cNvPr>
          <p:cNvSpPr>
            <a:spLocks noGrp="1"/>
          </p:cNvSpPr>
          <p:nvPr>
            <p:ph type="body" sz="half" idx="19"/>
          </p:nvPr>
        </p:nvSpPr>
        <p:spPr>
          <a:xfrm>
            <a:off x="4712973" y="2537495"/>
            <a:ext cx="3259180" cy="1197477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E8347DD8-16D7-B434-07E6-BD26F45B6DEE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960665" y="3752680"/>
            <a:ext cx="7011488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C7114E8C-EF4A-11ED-19FB-2D8B5FEC3A69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960665" y="4364227"/>
            <a:ext cx="7011488" cy="883256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BBB6EDE2-F53E-7B97-FF80-7764EECA4CCF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8485188" y="0"/>
            <a:ext cx="3706812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6216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681E5-DE3E-1E52-3179-344AB5B2A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3537"/>
            <a:ext cx="10972800" cy="123048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9A41B8-CF99-8A7C-E16D-CFEF1E099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0EC6-5648-844A-8827-911B00959032}" type="datetimeFigureOut">
              <a:rPr lang="en-US" smtClean="0"/>
              <a:t>8/12/2024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989524-6BA7-0F2E-1749-175C69286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5740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E6759F-66EA-8EE3-A2F4-F15BA2F9B5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0EC6-5648-844A-8827-911B00959032}" type="datetimeFigureOut">
              <a:rPr lang="en-US" smtClean="0"/>
              <a:t>8/12/2024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548357-3F2C-483C-C0FC-FD9FB673C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0309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A4A77-C0EC-E90C-087A-E71757299B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3926541"/>
            <a:ext cx="10972800" cy="1663044"/>
          </a:xfrm>
          <a:prstGeom prst="rect">
            <a:avLst/>
          </a:prstGeo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5AB453-76B0-1DBA-9EE3-645CA98047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5735636"/>
            <a:ext cx="10972800" cy="474663"/>
          </a:xfrm>
        </p:spPr>
        <p:txBody>
          <a:bodyPr anchor="b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729D4B-20DA-C5A9-370C-5C556DC7C2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0EC6-5648-844A-8827-911B00959032}" type="datetimeFigureOut">
              <a:rPr lang="en-US" smtClean="0"/>
              <a:t>8/12/2024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C23F1A-779F-4295-3160-E943DBC04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849934F-55C5-A548-E041-1CB8C42DF0E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926541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5030922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63307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BE070DDE-432E-7392-FC75-855109DE51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463CE87-E3DD-3F2D-7DFB-16F49B4DC8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405D611-C991-AC2F-3DAA-0069BDE852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76ABCC9-1D21-4EB2-A371-71A78C9E8814}" type="datetimeFigureOut">
              <a:rPr lang="de-DE" smtClean="0"/>
              <a:t>12.08.2024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7ADE53C-C954-BC21-B05B-37730D9A86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DD6B102-78F3-8E7B-DEAB-DB5F3BC45D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C3B354D-37B5-445D-975E-BF1F7CF9BE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37582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357E25-C674-3745-6594-912F15B982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2500" y="1847056"/>
            <a:ext cx="106299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F64DF9-DAEC-F283-848F-16438F855A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8A0EC6-5648-844A-8827-911B00959032}" type="datetimeFigureOut">
              <a:rPr lang="en-US" smtClean="0"/>
              <a:t>8/12/2024</a:t>
            </a:fld>
            <a:endParaRPr lang="en-US"/>
          </a:p>
        </p:txBody>
      </p:sp>
      <p:sp>
        <p:nvSpPr>
          <p:cNvPr id="10" name="Title Placeholder 9">
            <a:extLst>
              <a:ext uri="{FF2B5EF4-FFF2-40B4-BE49-F238E27FC236}">
                <a16:creationId xmlns:a16="http://schemas.microsoft.com/office/drawing/2014/main" id="{2390A06B-2D1F-A145-446B-BF26805247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363537"/>
            <a:ext cx="10629900" cy="12366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2D227A9A-BF27-C878-C29C-004A9358CE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139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5" r:id="rId3"/>
    <p:sldLayoutId id="2147483671" r:id="rId4"/>
    <p:sldLayoutId id="2147483672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60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>
              <a:lumMod val="75000"/>
              <a:lumOff val="25000"/>
            </a:schemeClr>
          </a:solidFill>
          <a:latin typeface="+mn-lt"/>
          <a:ea typeface="+mj-ea"/>
          <a:cs typeface="MV Boli" panose="02000500030200090000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75000"/>
              <a:lumOff val="25000"/>
            </a:schemeClr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">
          <p15:clr>
            <a:srgbClr val="F26B43"/>
          </p15:clr>
        </p15:guide>
        <p15:guide id="2" pos="384">
          <p15:clr>
            <a:srgbClr val="F26B43"/>
          </p15:clr>
        </p15:guide>
        <p15:guide id="3" pos="600">
          <p15:clr>
            <a:srgbClr val="F26B43"/>
          </p15:clr>
        </p15:guide>
        <p15:guide id="4" pos="7296">
          <p15:clr>
            <a:srgbClr val="F26B43"/>
          </p15:clr>
        </p15:guide>
        <p15:guide id="5" orient="horz" pos="3912">
          <p15:clr>
            <a:srgbClr val="F26B43"/>
          </p15:clr>
        </p15:guide>
        <p15:guide id="6" orient="horz" pos="100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5A6AA-D81C-6E01-58E6-D7ED9233D9A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Internet der Dinge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1B5D12-45B6-A823-90B1-7B0C230D981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Jörn Walter</a:t>
            </a:r>
          </a:p>
        </p:txBody>
      </p:sp>
      <p:pic>
        <p:nvPicPr>
          <p:cNvPr id="5" name="Bildplatzhalter 4">
            <a:extLst>
              <a:ext uri="{FF2B5EF4-FFF2-40B4-BE49-F238E27FC236}">
                <a16:creationId xmlns:a16="http://schemas.microsoft.com/office/drawing/2014/main" id="{510D3E74-AFE1-518A-436A-A9F1BF722A8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20" r="2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215266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80E448-EAD9-3A2E-7A7D-0F7D914B89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Einführung in das Internet der Dinge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E1BE058-71B2-3057-AF07-388C6C6289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Definition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4408E22-1843-C64C-67D9-DDD32E0427C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e-DE" sz="1400"/>
              <a:t>Das Internet der Dinge (IoT) bezieht sich auf ein Netzwerk verbundener physischer Geräte, die Daten sammeln und austauschen können.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00D6E79-88F5-6DFB-432E-20E18D56F24C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de-DE"/>
              <a:t>Gründe für das Wachstum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74C04B8F-846E-B8A7-971B-6E580F7ED8C9}"/>
              </a:ext>
            </a:extLst>
          </p:cNvPr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de-DE" sz="1400"/>
              <a:t>Steigende Nachfrage nach Automatisierung und verbesserten Netzwerktechnologien treiben das Wachstum des IoT voran.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CD380777-6EF5-C2FC-9F0F-1462E835668D}"/>
              </a:ext>
            </a:extLst>
          </p:cNvPr>
          <p:cNvSpPr>
            <a:spLocks noGrp="1"/>
          </p:cNvSpPr>
          <p:nvPr>
            <p:ph type="body" idx="15"/>
          </p:nvPr>
        </p:nvSpPr>
        <p:spPr/>
        <p:txBody>
          <a:bodyPr/>
          <a:lstStyle/>
          <a:p>
            <a:r>
              <a:rPr lang="de-DE"/>
              <a:t>Grundlegende Konzepte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4AD725B9-4F53-E1FF-C34B-D8BAF968364D}"/>
              </a:ext>
            </a:extLst>
          </p:cNvPr>
          <p:cNvSpPr>
            <a:spLocks noGrp="1"/>
          </p:cNvSpPr>
          <p:nvPr>
            <p:ph type="body" sz="half" idx="16"/>
          </p:nvPr>
        </p:nvSpPr>
        <p:spPr/>
        <p:txBody>
          <a:bodyPr/>
          <a:lstStyle/>
          <a:p>
            <a:r>
              <a:rPr lang="de-DE" sz="1400"/>
              <a:t>Zu den Grundkonzepten des IoT gehören Sensornetzwerke, cloudbasierte Datenverarbeitung und Echtzeitkommunikation.</a:t>
            </a:r>
          </a:p>
        </p:txBody>
      </p:sp>
      <p:pic>
        <p:nvPicPr>
          <p:cNvPr id="11" name="Bildplatzhalter 10">
            <a:extLst>
              <a:ext uri="{FF2B5EF4-FFF2-40B4-BE49-F238E27FC236}">
                <a16:creationId xmlns:a16="http://schemas.microsoft.com/office/drawing/2014/main" id="{8A9CFCB2-176C-14AA-A000-3E0CF769D394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l="16667" r="16667"/>
          <a:stretch>
            <a:fillRect/>
          </a:stretch>
        </p:blipFill>
        <p:spPr/>
      </p:pic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1204E531-5703-5DA9-CFD2-2656D8385C8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de-DE"/>
              <a:t>Photos provided by Unsplash</a:t>
            </a:r>
          </a:p>
        </p:txBody>
      </p:sp>
    </p:spTree>
    <p:extLst>
      <p:ext uri="{BB962C8B-B14F-4D97-AF65-F5344CB8AC3E}">
        <p14:creationId xmlns:p14="http://schemas.microsoft.com/office/powerpoint/2010/main" val="33574481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3F610B1-1203-A0E8-BD3C-1DCEC67C9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Geschichte und Entwicklung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B7CD2B4-A4A2-5A57-0A09-83603D58A269}"/>
              </a:ext>
            </a:extLst>
          </p:cNvPr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r>
              <a:rPr lang="de-DE"/>
              <a:t>Ursprünge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A1048E0-4413-CA30-554A-04978CA06BF9}"/>
              </a:ext>
            </a:extLst>
          </p:cNvPr>
          <p:cNvSpPr>
            <a:spLocks noGrp="1"/>
          </p:cNvSpPr>
          <p:nvPr>
            <p:ph type="body" sz="half" idx="19"/>
          </p:nvPr>
        </p:nvSpPr>
        <p:spPr/>
        <p:txBody>
          <a:bodyPr/>
          <a:lstStyle/>
          <a:p>
            <a:r>
              <a:rPr lang="de-DE" sz="1400"/>
              <a:t>Die Ursprünge des IoT gehen auf die 1980er Jahre zurück, als erste Netzwerkverbunde und RFID-Technologien entwickelt wurden.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34276840-75FE-5A48-EF13-55A89192723E}"/>
              </a:ext>
            </a:extLst>
          </p:cNvPr>
          <p:cNvSpPr>
            <a:spLocks noGrp="1"/>
          </p:cNvSpPr>
          <p:nvPr>
            <p:ph type="body" idx="21"/>
          </p:nvPr>
        </p:nvSpPr>
        <p:spPr/>
        <p:txBody>
          <a:bodyPr/>
          <a:lstStyle/>
          <a:p>
            <a:r>
              <a:rPr lang="de-DE"/>
              <a:t>Wichtige Meilensteine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7C98EAA4-E57B-C047-3325-4BCC97378E5D}"/>
              </a:ext>
            </a:extLst>
          </p:cNvPr>
          <p:cNvSpPr>
            <a:spLocks noGrp="1"/>
          </p:cNvSpPr>
          <p:nvPr>
            <p:ph type="body" sz="half" idx="22"/>
          </p:nvPr>
        </p:nvSpPr>
        <p:spPr/>
        <p:txBody>
          <a:bodyPr/>
          <a:lstStyle/>
          <a:p>
            <a:r>
              <a:rPr lang="de-DE" sz="1400"/>
              <a:t>Wichtige Meilensteine umfassen die Einführung des Internets, die Verbreitung von Cloud Computing und fortschrittlichen Netzwerkdiensten.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49AEFA7E-35A3-776D-7265-4843BAD3BC5C}"/>
              </a:ext>
            </a:extLst>
          </p:cNvPr>
          <p:cNvSpPr>
            <a:spLocks noGrp="1"/>
          </p:cNvSpPr>
          <p:nvPr>
            <p:ph type="body" idx="24"/>
          </p:nvPr>
        </p:nvSpPr>
        <p:spPr/>
        <p:txBody>
          <a:bodyPr/>
          <a:lstStyle/>
          <a:p>
            <a:r>
              <a:rPr lang="de-DE"/>
              <a:t>Aktuelle Entwicklungen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A214C8AA-E005-B17C-FC8F-8AF5F2EBB968}"/>
              </a:ext>
            </a:extLst>
          </p:cNvPr>
          <p:cNvSpPr>
            <a:spLocks noGrp="1"/>
          </p:cNvSpPr>
          <p:nvPr>
            <p:ph type="body" sz="half" idx="25"/>
          </p:nvPr>
        </p:nvSpPr>
        <p:spPr/>
        <p:txBody>
          <a:bodyPr/>
          <a:lstStyle/>
          <a:p>
            <a:r>
              <a:rPr lang="de-DE" sz="1400"/>
              <a:t>Moderne Fortschritte beinhalten die Entwicklung von 5G-Netzen und die Integration von Künstlicher Intelligenz in IoT-Systeme.</a:t>
            </a:r>
          </a:p>
        </p:txBody>
      </p:sp>
      <p:pic>
        <p:nvPicPr>
          <p:cNvPr id="10" name="Bildplatzhalter 9">
            <a:extLst>
              <a:ext uri="{FF2B5EF4-FFF2-40B4-BE49-F238E27FC236}">
                <a16:creationId xmlns:a16="http://schemas.microsoft.com/office/drawing/2014/main" id="{8A293296-5F8D-A0CA-2539-4FDBCE1BB9D0}"/>
              </a:ext>
            </a:extLst>
          </p:cNvPr>
          <p:cNvPicPr>
            <a:picLocks noGrp="1" noChangeAspect="1"/>
          </p:cNvPicPr>
          <p:nvPr>
            <p:ph type="pic" sz="quarter" idx="26"/>
          </p:nvPr>
        </p:nvPicPr>
        <p:blipFill>
          <a:blip r:embed="rId2"/>
          <a:srcRect l="3941" r="394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2932281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11F3A3-F722-C10A-F980-533EEB876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Anwendungen des IoT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4242B48-4617-3A28-B597-0525E9E8DE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Smart Homes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06D0C68-7A36-D6C5-5B12-313E59ADF368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e-DE" sz="1400"/>
              <a:t>IoT wird in Haushalten benutzt, um Heimsicherheit, Energieverbrauch und Hausgeräte zu überwachen und zu steuern.</a:t>
            </a:r>
          </a:p>
        </p:txBody>
      </p:sp>
      <p:pic>
        <p:nvPicPr>
          <p:cNvPr id="11" name="Bildplatzhalter 10">
            <a:extLst>
              <a:ext uri="{FF2B5EF4-FFF2-40B4-BE49-F238E27FC236}">
                <a16:creationId xmlns:a16="http://schemas.microsoft.com/office/drawing/2014/main" id="{D589311E-CA86-81FA-5949-C8E9DB0A259C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l="16620" r="16620"/>
          <a:stretch>
            <a:fillRect/>
          </a:stretch>
        </p:blipFill>
        <p:spPr/>
      </p:pic>
      <p:sp>
        <p:nvSpPr>
          <p:cNvPr id="6" name="Textplatzhalter 5">
            <a:extLst>
              <a:ext uri="{FF2B5EF4-FFF2-40B4-BE49-F238E27FC236}">
                <a16:creationId xmlns:a16="http://schemas.microsoft.com/office/drawing/2014/main" id="{EF04F77C-C13E-CD1C-C7A3-8B385427C272}"/>
              </a:ext>
            </a:extLst>
          </p:cNvPr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r>
              <a:rPr lang="de-DE"/>
              <a:t>Industrie 4.0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6BBA22FF-2936-226E-6E10-044A66956B0B}"/>
              </a:ext>
            </a:extLst>
          </p:cNvPr>
          <p:cNvSpPr>
            <a:spLocks noGrp="1"/>
          </p:cNvSpPr>
          <p:nvPr>
            <p:ph type="body" sz="half" idx="19"/>
          </p:nvPr>
        </p:nvSpPr>
        <p:spPr/>
        <p:txBody>
          <a:bodyPr/>
          <a:lstStyle/>
          <a:p>
            <a:r>
              <a:rPr lang="de-DE" sz="1400"/>
              <a:t>In der industriellen Automatisierung hilft IoT, Produktionsprozesse zu optimieren und Ausfallzeiten durch prädiktive Wartung zu reduzieren.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05BE2382-EC50-C2FB-C48D-8E848DC117B0}"/>
              </a:ext>
            </a:extLst>
          </p:cNvPr>
          <p:cNvSpPr>
            <a:spLocks noGrp="1"/>
          </p:cNvSpPr>
          <p:nvPr>
            <p:ph type="body" idx="20"/>
          </p:nvPr>
        </p:nvSpPr>
        <p:spPr/>
        <p:txBody>
          <a:bodyPr/>
          <a:lstStyle/>
          <a:p>
            <a:r>
              <a:rPr lang="de-DE"/>
              <a:t>Gesundheitswesen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5EB94D80-AA66-52D8-3BF4-DEB247A23D2E}"/>
              </a:ext>
            </a:extLst>
          </p:cNvPr>
          <p:cNvSpPr>
            <a:spLocks noGrp="1"/>
          </p:cNvSpPr>
          <p:nvPr>
            <p:ph type="body" sz="half" idx="21"/>
          </p:nvPr>
        </p:nvSpPr>
        <p:spPr/>
        <p:txBody>
          <a:bodyPr/>
          <a:lstStyle/>
          <a:p>
            <a:r>
              <a:rPr lang="de-DE" sz="1400"/>
              <a:t>IoT-Geräte überwachen und verwalten Patientendaten in Echtzeit, verbessern so die Patientenversorgung und Effizienz.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7A295BA1-61CC-1844-345A-B3325456B88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de-DE"/>
              <a:t>Photos provided by Unsplash</a:t>
            </a:r>
          </a:p>
        </p:txBody>
      </p:sp>
    </p:spTree>
    <p:extLst>
      <p:ext uri="{BB962C8B-B14F-4D97-AF65-F5344CB8AC3E}">
        <p14:creationId xmlns:p14="http://schemas.microsoft.com/office/powerpoint/2010/main" val="20147522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90E441-CF1E-7043-BFE8-F88AB1073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Komponenten eines IoT-Systems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29FF0EE-0DA3-7A00-6B52-2ACECC8FDE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Sensoren und Aktoren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93382E1-3DBA-7D83-FFFD-4716BC7D5C6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e-DE" sz="1400"/>
              <a:t>Sensoren erfassen physische Daten wie Temperatur, Feuchtigkeit, Bewegung etc., während Aktoren physische Veränderungen im System bewirken.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2DE1F6D0-7D77-0E14-CB3D-BA9B7A35FF4F}"/>
              </a:ext>
            </a:extLst>
          </p:cNvPr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r>
              <a:rPr lang="de-DE"/>
              <a:t>Konnektivität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31E24017-35B6-0327-2859-921997D2C39F}"/>
              </a:ext>
            </a:extLst>
          </p:cNvPr>
          <p:cNvSpPr>
            <a:spLocks noGrp="1"/>
          </p:cNvSpPr>
          <p:nvPr>
            <p:ph type="body" sz="half" idx="19"/>
          </p:nvPr>
        </p:nvSpPr>
        <p:spPr/>
        <p:txBody>
          <a:bodyPr/>
          <a:lstStyle/>
          <a:p>
            <a:r>
              <a:rPr lang="de-DE" sz="1400"/>
              <a:t>IoT-Geräte kommunizieren über Netzwerke wie Wi-Fi, Bluetooth, und Mobilfunknetze, um Daten zu übertragen.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50F24569-D8E0-566B-E45E-6F128B18CE07}"/>
              </a:ext>
            </a:extLst>
          </p:cNvPr>
          <p:cNvSpPr>
            <a:spLocks noGrp="1"/>
          </p:cNvSpPr>
          <p:nvPr>
            <p:ph type="body" idx="20"/>
          </p:nvPr>
        </p:nvSpPr>
        <p:spPr/>
        <p:txBody>
          <a:bodyPr/>
          <a:lstStyle/>
          <a:p>
            <a:r>
              <a:rPr lang="de-DE"/>
              <a:t>Datenverarbeitung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1FAA1463-93AC-4372-4CB4-1E750D5D4027}"/>
              </a:ext>
            </a:extLst>
          </p:cNvPr>
          <p:cNvSpPr>
            <a:spLocks noGrp="1"/>
          </p:cNvSpPr>
          <p:nvPr>
            <p:ph type="body" sz="half" idx="21"/>
          </p:nvPr>
        </p:nvSpPr>
        <p:spPr/>
        <p:txBody>
          <a:bodyPr/>
          <a:lstStyle/>
          <a:p>
            <a:r>
              <a:rPr lang="de-DE" sz="1400"/>
              <a:t>Gesammelte Daten werden durch Edge- und Cloud-Computing-Plattformen verarbeitet, um nützliche Erkenntnisse zu gewinnen.</a:t>
            </a:r>
          </a:p>
        </p:txBody>
      </p:sp>
      <p:pic>
        <p:nvPicPr>
          <p:cNvPr id="10" name="Bildplatzhalter 9">
            <a:extLst>
              <a:ext uri="{FF2B5EF4-FFF2-40B4-BE49-F238E27FC236}">
                <a16:creationId xmlns:a16="http://schemas.microsoft.com/office/drawing/2014/main" id="{E92DA2CC-F7C2-538D-09B9-872DD109FDF7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2"/>
          <a:srcRect t="12465" b="1246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3244645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6BB98B9-903C-CD90-41A5-D2C58DEBB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IoT Architekturen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1FE83A6-B318-BB9C-BB82-B5A476C028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Eingeschossige Architektur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CF3D026-FD4D-F8DF-E762-F9B79EC622D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e-DE" sz="1400"/>
              <a:t>Eine einfache IoT-Architektur, bei der alle Komponenten direkt miteinander verbunden sind. Ideal für kleinere Systeme.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16A9D4A1-39D8-183F-1A13-258574049ED8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de-DE"/>
              <a:t>Mehrschichtige Architektur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F8E6C07E-965C-F8C0-C9CE-7BDCF8B20383}"/>
              </a:ext>
            </a:extLst>
          </p:cNvPr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de-DE" sz="1400"/>
              <a:t>Involviert mehrere Schichten wie Sensoren, Übertragungswege, und Cloud-Computing zur effizienten Verarbeitung großer Datenmengen.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B6F1A77A-342A-9FB2-4162-7945F972C20C}"/>
              </a:ext>
            </a:extLst>
          </p:cNvPr>
          <p:cNvSpPr>
            <a:spLocks noGrp="1"/>
          </p:cNvSpPr>
          <p:nvPr>
            <p:ph type="body" idx="15"/>
          </p:nvPr>
        </p:nvSpPr>
        <p:spPr/>
        <p:txBody>
          <a:bodyPr/>
          <a:lstStyle/>
          <a:p>
            <a:r>
              <a:rPr lang="de-DE"/>
              <a:t>Verteilte Architektur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EF3A043D-44EF-2E51-270A-FD0AE16CEEBD}"/>
              </a:ext>
            </a:extLst>
          </p:cNvPr>
          <p:cNvSpPr>
            <a:spLocks noGrp="1"/>
          </p:cNvSpPr>
          <p:nvPr>
            <p:ph type="body" sz="half" idx="16"/>
          </p:nvPr>
        </p:nvSpPr>
        <p:spPr/>
        <p:txBody>
          <a:bodyPr/>
          <a:lstStyle/>
          <a:p>
            <a:r>
              <a:rPr lang="de-DE" sz="1400"/>
              <a:t>Nutzt mehrere dezentrale Datenverarbeitungseinheiten, um Datensicherheit und -verfügbarkeit zu erhöhen.</a:t>
            </a:r>
          </a:p>
        </p:txBody>
      </p:sp>
      <p:pic>
        <p:nvPicPr>
          <p:cNvPr id="11" name="Bildplatzhalter 10">
            <a:extLst>
              <a:ext uri="{FF2B5EF4-FFF2-40B4-BE49-F238E27FC236}">
                <a16:creationId xmlns:a16="http://schemas.microsoft.com/office/drawing/2014/main" id="{B3EDCA0B-A119-288C-36E2-B5BB34A3BB84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t="10000" b="10000"/>
          <a:stretch>
            <a:fillRect/>
          </a:stretch>
        </p:blipFill>
        <p:spPr/>
      </p:pic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AFF302D4-2349-E108-B112-BD762F2A4A1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de-DE"/>
              <a:t>Photos provided by Unsplash</a:t>
            </a:r>
          </a:p>
        </p:txBody>
      </p:sp>
    </p:spTree>
    <p:extLst>
      <p:ext uri="{BB962C8B-B14F-4D97-AF65-F5344CB8AC3E}">
        <p14:creationId xmlns:p14="http://schemas.microsoft.com/office/powerpoint/2010/main" val="30286766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0"/>
          <p:cNvGraphicFramePr/>
          <p:nvPr>
            <p:extLst>
              <p:ext uri="{D42A27DB-BD31-4B8C-83A1-F6EECF244321}">
                <p14:modId xmlns:p14="http://schemas.microsoft.com/office/powerpoint/2010/main" val="2097193617"/>
              </p:ext>
            </p:extLst>
          </p:nvPr>
        </p:nvGraphicFramePr>
        <p:xfrm>
          <a:off x="1219200" y="1930400"/>
          <a:ext cx="1816100" cy="1816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Chart 1"/>
          <p:cNvGraphicFramePr/>
          <p:nvPr>
            <p:extLst>
              <p:ext uri="{D42A27DB-BD31-4B8C-83A1-F6EECF244321}">
                <p14:modId xmlns:p14="http://schemas.microsoft.com/office/powerpoint/2010/main" val="2481127245"/>
              </p:ext>
            </p:extLst>
          </p:nvPr>
        </p:nvGraphicFramePr>
        <p:xfrm>
          <a:off x="3797300" y="1930400"/>
          <a:ext cx="1816100" cy="1816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" name="Chart 2"/>
          <p:cNvGraphicFramePr/>
          <p:nvPr>
            <p:extLst>
              <p:ext uri="{D42A27DB-BD31-4B8C-83A1-F6EECF244321}">
                <p14:modId xmlns:p14="http://schemas.microsoft.com/office/powerpoint/2010/main" val="2839533780"/>
              </p:ext>
            </p:extLst>
          </p:nvPr>
        </p:nvGraphicFramePr>
        <p:xfrm>
          <a:off x="6591300" y="1930400"/>
          <a:ext cx="1816100" cy="1816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5" name="Chart 3"/>
          <p:cNvGraphicFramePr/>
          <p:nvPr>
            <p:extLst>
              <p:ext uri="{D42A27DB-BD31-4B8C-83A1-F6EECF244321}">
                <p14:modId xmlns:p14="http://schemas.microsoft.com/office/powerpoint/2010/main" val="3443349136"/>
              </p:ext>
            </p:extLst>
          </p:nvPr>
        </p:nvGraphicFramePr>
        <p:xfrm>
          <a:off x="9207500" y="1930400"/>
          <a:ext cx="1816100" cy="1816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6" name="Textfeld 5">
            <a:extLst>
              <a:ext uri="{FF2B5EF4-FFF2-40B4-BE49-F238E27FC236}">
                <a16:creationId xmlns:a16="http://schemas.microsoft.com/office/drawing/2014/main" id="{08F34F51-7D17-4677-BDCA-D6005DBCCBFB}"/>
              </a:ext>
            </a:extLst>
          </p:cNvPr>
          <p:cNvSpPr txBox="1"/>
          <p:nvPr/>
        </p:nvSpPr>
        <p:spPr>
          <a:xfrm>
            <a:off x="914400" y="723900"/>
            <a:ext cx="10439400" cy="13208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spAutoFit/>
          </a:bodyPr>
          <a:lstStyle/>
          <a:p>
            <a:r>
              <a:rPr lang="de-DE" sz="4400">
                <a:latin typeface="Calibri"/>
                <a:ea typeface="Calibri"/>
                <a:cs typeface="Calibri"/>
              </a:rPr>
              <a:t>Marktprognose und Wachstumsraten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92F35A1D-E93B-4CCA-9732-7EBE66DACDA2}"/>
              </a:ext>
            </a:extLst>
          </p:cNvPr>
          <p:cNvSpPr txBox="1"/>
          <p:nvPr/>
        </p:nvSpPr>
        <p:spPr>
          <a:xfrm>
            <a:off x="1663700" y="2603500"/>
            <a:ext cx="914400" cy="457200"/>
          </a:xfrm>
          <a:prstGeom prst="rect">
            <a:avLst/>
          </a:prstGeom>
          <a:noFill/>
        </p:spPr>
        <p:txBody>
          <a:bodyPr vertOverflow="overflow" vert="horz" wrap="square" rtlCol="0" anchor="ctr" anchorCtr="1">
            <a:spAutoFit/>
          </a:bodyPr>
          <a:lstStyle/>
          <a:p>
            <a:pPr algn="ctr"/>
            <a:r>
              <a:rPr lang="de-DE" sz="2400">
                <a:latin typeface="Calibri"/>
                <a:ea typeface="Calibri"/>
                <a:cs typeface="Calibri"/>
              </a:rPr>
              <a:t>40%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9D93A9A7-BB39-42BF-A0F2-09200CA6217A}"/>
              </a:ext>
            </a:extLst>
          </p:cNvPr>
          <p:cNvSpPr txBox="1"/>
          <p:nvPr/>
        </p:nvSpPr>
        <p:spPr>
          <a:xfrm>
            <a:off x="4241800" y="2603500"/>
            <a:ext cx="914400" cy="457200"/>
          </a:xfrm>
          <a:prstGeom prst="rect">
            <a:avLst/>
          </a:prstGeom>
          <a:noFill/>
        </p:spPr>
        <p:txBody>
          <a:bodyPr vertOverflow="overflow" vert="horz" wrap="square" rtlCol="0" anchor="ctr" anchorCtr="1">
            <a:spAutoFit/>
          </a:bodyPr>
          <a:lstStyle/>
          <a:p>
            <a:pPr algn="ctr"/>
            <a:r>
              <a:rPr lang="de-DE" sz="2400">
                <a:latin typeface="Calibri"/>
                <a:ea typeface="Calibri"/>
                <a:cs typeface="Calibri"/>
              </a:rPr>
              <a:t>30%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8141A6F7-DE45-4AF1-B1C3-7AD18A4994A0}"/>
              </a:ext>
            </a:extLst>
          </p:cNvPr>
          <p:cNvSpPr txBox="1"/>
          <p:nvPr/>
        </p:nvSpPr>
        <p:spPr>
          <a:xfrm>
            <a:off x="7035800" y="2603500"/>
            <a:ext cx="914400" cy="457200"/>
          </a:xfrm>
          <a:prstGeom prst="rect">
            <a:avLst/>
          </a:prstGeom>
          <a:noFill/>
        </p:spPr>
        <p:txBody>
          <a:bodyPr vertOverflow="overflow" vert="horz" wrap="square" rtlCol="0" anchor="ctr" anchorCtr="1">
            <a:spAutoFit/>
          </a:bodyPr>
          <a:lstStyle/>
          <a:p>
            <a:pPr algn="ctr"/>
            <a:r>
              <a:rPr lang="de-DE" sz="2400">
                <a:latin typeface="Calibri"/>
                <a:ea typeface="Calibri"/>
                <a:cs typeface="Calibri"/>
              </a:rPr>
              <a:t>20%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21ECFC28-8508-46F3-8BC5-AC5D31B692CC}"/>
              </a:ext>
            </a:extLst>
          </p:cNvPr>
          <p:cNvSpPr txBox="1"/>
          <p:nvPr/>
        </p:nvSpPr>
        <p:spPr>
          <a:xfrm>
            <a:off x="9652000" y="2603500"/>
            <a:ext cx="914400" cy="457200"/>
          </a:xfrm>
          <a:prstGeom prst="rect">
            <a:avLst/>
          </a:prstGeom>
          <a:noFill/>
        </p:spPr>
        <p:txBody>
          <a:bodyPr vertOverflow="overflow" vert="horz" wrap="square" rtlCol="0" anchor="ctr" anchorCtr="1">
            <a:spAutoFit/>
          </a:bodyPr>
          <a:lstStyle/>
          <a:p>
            <a:pPr algn="ctr"/>
            <a:r>
              <a:rPr lang="de-DE" sz="2400">
                <a:latin typeface="Calibri"/>
                <a:ea typeface="Calibri"/>
                <a:cs typeface="Calibri"/>
              </a:rPr>
              <a:t>10%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2B7A13A1-8FCD-4075-BC27-68C218FAEB53}"/>
              </a:ext>
            </a:extLst>
          </p:cNvPr>
          <p:cNvSpPr txBox="1"/>
          <p:nvPr/>
        </p:nvSpPr>
        <p:spPr>
          <a:xfrm>
            <a:off x="927100" y="3797300"/>
            <a:ext cx="2400300" cy="736600"/>
          </a:xfrm>
          <a:prstGeom prst="rect">
            <a:avLst/>
          </a:prstGeom>
          <a:noFill/>
        </p:spPr>
        <p:txBody>
          <a:bodyPr vertOverflow="overflow" vert="horz" wrap="square" rtlCol="0" anchor="b" anchorCtr="1">
            <a:spAutoFit/>
          </a:bodyPr>
          <a:lstStyle/>
          <a:p>
            <a:pPr algn="ctr"/>
            <a:r>
              <a:rPr lang="de-DE" sz="2000" b="1">
                <a:solidFill>
                  <a:srgbClr val="404040"/>
                </a:solidFill>
              </a:rPr>
              <a:t>Asien-Pazifik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E7AD268F-AC19-4C86-9A99-50840B1A6C88}"/>
              </a:ext>
            </a:extLst>
          </p:cNvPr>
          <p:cNvSpPr txBox="1"/>
          <p:nvPr/>
        </p:nvSpPr>
        <p:spPr>
          <a:xfrm>
            <a:off x="927100" y="4597400"/>
            <a:ext cx="2400300" cy="13208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ctr"/>
            <a:r>
              <a:rPr lang="de-DE" sz="1400">
                <a:solidFill>
                  <a:srgbClr val="404040"/>
                </a:solidFill>
                <a:latin typeface="Roboto"/>
                <a:ea typeface="Roboto"/>
              </a:rPr>
              <a:t>Die Region Asien-Pazifik führt mit einem Marktanteil von 40% aufgrund der rasanten urbanen Entwicklung und industrieller Expansion im IoT-Markt.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97674841-6A15-44D2-8678-0FC38970C427}"/>
              </a:ext>
            </a:extLst>
          </p:cNvPr>
          <p:cNvSpPr txBox="1"/>
          <p:nvPr/>
        </p:nvSpPr>
        <p:spPr>
          <a:xfrm>
            <a:off x="3505200" y="3797300"/>
            <a:ext cx="2400300" cy="736600"/>
          </a:xfrm>
          <a:prstGeom prst="rect">
            <a:avLst/>
          </a:prstGeom>
          <a:noFill/>
        </p:spPr>
        <p:txBody>
          <a:bodyPr vertOverflow="overflow" vert="horz" wrap="square" rtlCol="0" anchor="b" anchorCtr="1">
            <a:spAutoFit/>
          </a:bodyPr>
          <a:lstStyle/>
          <a:p>
            <a:pPr algn="ctr"/>
            <a:r>
              <a:rPr lang="de-DE" sz="2000" b="1">
                <a:solidFill>
                  <a:srgbClr val="404040"/>
                </a:solidFill>
              </a:rPr>
              <a:t>Nordamerika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63426411-0E3F-4BF9-923B-E5DD7BEDC607}"/>
              </a:ext>
            </a:extLst>
          </p:cNvPr>
          <p:cNvSpPr txBox="1"/>
          <p:nvPr/>
        </p:nvSpPr>
        <p:spPr>
          <a:xfrm>
            <a:off x="3505200" y="4584700"/>
            <a:ext cx="2400300" cy="13208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ctr"/>
            <a:r>
              <a:rPr lang="de-DE" sz="1400">
                <a:solidFill>
                  <a:srgbClr val="404040"/>
                </a:solidFill>
                <a:latin typeface="Roboto"/>
                <a:ea typeface="Roboto"/>
              </a:rPr>
              <a:t>Nordamerika ist mit einem 30% Marktanteil stark vertreten, angetrieben durch technologische Innovationen und hohe Investitionen in IoT.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D61E9FE2-E6E7-4315-A34B-824B352E3FA5}"/>
              </a:ext>
            </a:extLst>
          </p:cNvPr>
          <p:cNvSpPr txBox="1"/>
          <p:nvPr/>
        </p:nvSpPr>
        <p:spPr>
          <a:xfrm>
            <a:off x="6286500" y="3784600"/>
            <a:ext cx="2400300" cy="736600"/>
          </a:xfrm>
          <a:prstGeom prst="rect">
            <a:avLst/>
          </a:prstGeom>
          <a:noFill/>
        </p:spPr>
        <p:txBody>
          <a:bodyPr vertOverflow="overflow" vert="horz" wrap="square" rtlCol="0" anchor="b" anchorCtr="1">
            <a:spAutoFit/>
          </a:bodyPr>
          <a:lstStyle/>
          <a:p>
            <a:pPr algn="ctr"/>
            <a:r>
              <a:rPr lang="de-DE" sz="2000" b="1">
                <a:solidFill>
                  <a:srgbClr val="404040"/>
                </a:solidFill>
              </a:rPr>
              <a:t>Europa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51C4A9C5-F9BF-4EFD-914F-15B5512362B0}"/>
              </a:ext>
            </a:extLst>
          </p:cNvPr>
          <p:cNvSpPr txBox="1"/>
          <p:nvPr/>
        </p:nvSpPr>
        <p:spPr>
          <a:xfrm>
            <a:off x="6286500" y="4584700"/>
            <a:ext cx="2400300" cy="13208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ctr"/>
            <a:r>
              <a:rPr lang="de-DE" sz="1400">
                <a:solidFill>
                  <a:srgbClr val="404040"/>
                </a:solidFill>
                <a:latin typeface="Roboto"/>
                <a:ea typeface="Roboto"/>
              </a:rPr>
              <a:t>Europa trägt 20% bei, unterstützt durch eine robuste Industrieinfrastruktur und Förderprogramme der Regierung.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7F5B7FED-6C07-481A-A088-B74D131B74C8}"/>
              </a:ext>
            </a:extLst>
          </p:cNvPr>
          <p:cNvSpPr txBox="1"/>
          <p:nvPr/>
        </p:nvSpPr>
        <p:spPr>
          <a:xfrm>
            <a:off x="8928100" y="3784600"/>
            <a:ext cx="2400300" cy="736600"/>
          </a:xfrm>
          <a:prstGeom prst="rect">
            <a:avLst/>
          </a:prstGeom>
          <a:noFill/>
        </p:spPr>
        <p:txBody>
          <a:bodyPr vertOverflow="overflow" vert="horz" wrap="square" rtlCol="0" anchor="b" anchorCtr="1">
            <a:spAutoFit/>
          </a:bodyPr>
          <a:lstStyle/>
          <a:p>
            <a:pPr algn="ctr"/>
            <a:r>
              <a:rPr lang="de-DE" sz="2000" b="1">
                <a:solidFill>
                  <a:srgbClr val="404040"/>
                </a:solidFill>
              </a:rPr>
              <a:t>Rest der Welt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15B43388-E19A-461D-BEB5-1188B2226F2C}"/>
              </a:ext>
            </a:extLst>
          </p:cNvPr>
          <p:cNvSpPr txBox="1"/>
          <p:nvPr/>
        </p:nvSpPr>
        <p:spPr>
          <a:xfrm>
            <a:off x="8928100" y="4584700"/>
            <a:ext cx="2400300" cy="13208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ctr"/>
            <a:r>
              <a:rPr lang="de-DE" sz="1400">
                <a:solidFill>
                  <a:srgbClr val="404040"/>
                </a:solidFill>
                <a:latin typeface="Roboto"/>
                <a:ea typeface="Roboto"/>
              </a:rPr>
              <a:t>Der Rest der Welt macht 10% der Marktanteile aus, wobei entwicklungsreiche Regionen Gewinnen aus IoT-Initiativen erzielen.</a:t>
            </a:r>
          </a:p>
        </p:txBody>
      </p:sp>
    </p:spTree>
    <p:extLst>
      <p:ext uri="{BB962C8B-B14F-4D97-AF65-F5344CB8AC3E}">
        <p14:creationId xmlns:p14="http://schemas.microsoft.com/office/powerpoint/2010/main" val="18968675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0D002B-E9FE-7138-1BB7-5727B8EACD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Vorteile und Herausforderungen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4BD41BD-B709-6CD9-EA90-B5368826118E}"/>
              </a:ext>
            </a:extLst>
          </p:cNvPr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r>
              <a:rPr lang="de-DE"/>
              <a:t>Vorteile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31BB0E0-E5BA-083B-BFCB-400E7649BE7D}"/>
              </a:ext>
            </a:extLst>
          </p:cNvPr>
          <p:cNvSpPr>
            <a:spLocks noGrp="1"/>
          </p:cNvSpPr>
          <p:nvPr>
            <p:ph type="body" sz="half" idx="19"/>
          </p:nvPr>
        </p:nvSpPr>
        <p:spPr/>
        <p:txBody>
          <a:bodyPr/>
          <a:lstStyle/>
          <a:p>
            <a:r>
              <a:rPr lang="de-DE" sz="1400"/>
              <a:t>IoT ermöglicht verbesserte Effizienz, Kostenersparnis durch Automatisierung und bietet Einblicke durch umfassende Datenanalyse.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2FE23878-0D0F-FF7A-89DE-0EEB9FBE06BB}"/>
              </a:ext>
            </a:extLst>
          </p:cNvPr>
          <p:cNvSpPr>
            <a:spLocks noGrp="1"/>
          </p:cNvSpPr>
          <p:nvPr>
            <p:ph type="body" idx="21"/>
          </p:nvPr>
        </p:nvSpPr>
        <p:spPr/>
        <p:txBody>
          <a:bodyPr/>
          <a:lstStyle/>
          <a:p>
            <a:r>
              <a:rPr lang="de-DE"/>
              <a:t>Herausforderungen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5F3AC8BE-1C7B-90F4-F8E6-AFA73F61081F}"/>
              </a:ext>
            </a:extLst>
          </p:cNvPr>
          <p:cNvSpPr>
            <a:spLocks noGrp="1"/>
          </p:cNvSpPr>
          <p:nvPr>
            <p:ph type="body" sz="half" idx="22"/>
          </p:nvPr>
        </p:nvSpPr>
        <p:spPr/>
        <p:txBody>
          <a:bodyPr/>
          <a:lstStyle/>
          <a:p>
            <a:r>
              <a:rPr lang="de-DE" sz="1400"/>
              <a:t>Sicherheitsrisiken, Datenschutzprobleme und technologische Komplexität stellen große Herausforderungen im IoT-Bereich dar.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21D3DEF5-3196-FC87-9180-0AD8AA796CC7}"/>
              </a:ext>
            </a:extLst>
          </p:cNvPr>
          <p:cNvSpPr>
            <a:spLocks noGrp="1"/>
          </p:cNvSpPr>
          <p:nvPr>
            <p:ph type="body" idx="24"/>
          </p:nvPr>
        </p:nvSpPr>
        <p:spPr/>
        <p:txBody>
          <a:bodyPr/>
          <a:lstStyle/>
          <a:p>
            <a:r>
              <a:rPr lang="de-DE"/>
              <a:t>Regulierungen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52EFF6A0-BE05-4EBF-97E9-A5D222635E92}"/>
              </a:ext>
            </a:extLst>
          </p:cNvPr>
          <p:cNvSpPr>
            <a:spLocks noGrp="1"/>
          </p:cNvSpPr>
          <p:nvPr>
            <p:ph type="body" sz="half" idx="25"/>
          </p:nvPr>
        </p:nvSpPr>
        <p:spPr/>
        <p:txBody>
          <a:bodyPr/>
          <a:lstStyle/>
          <a:p>
            <a:r>
              <a:rPr lang="de-DE" sz="1400"/>
              <a:t>Es bestehen rechtliche und regulatorische Fragen, die die Entwicklung und Implementierung von IoT-Systemen beeinflussen.</a:t>
            </a:r>
          </a:p>
        </p:txBody>
      </p:sp>
      <p:pic>
        <p:nvPicPr>
          <p:cNvPr id="10" name="Bildplatzhalter 9">
            <a:extLst>
              <a:ext uri="{FF2B5EF4-FFF2-40B4-BE49-F238E27FC236}">
                <a16:creationId xmlns:a16="http://schemas.microsoft.com/office/drawing/2014/main" id="{5B106FD9-2359-760C-7EB0-8060273B09F0}"/>
              </a:ext>
            </a:extLst>
          </p:cNvPr>
          <p:cNvPicPr>
            <a:picLocks noGrp="1" noChangeAspect="1"/>
          </p:cNvPicPr>
          <p:nvPr>
            <p:ph type="pic" sz="quarter" idx="26"/>
          </p:nvPr>
        </p:nvPicPr>
        <p:blipFill>
          <a:blip r:embed="rId2"/>
          <a:srcRect l="3941" r="394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8302321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5F5B43-BFE5-8069-8A70-95FE72C06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Industrienutzung des IoT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210AE98-A0B7-25B7-CFA0-AD3B950827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Fertigung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E6C8E4F-EB49-BE3E-DB47-477987FB262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e-DE" sz="1400"/>
              <a:t>IoT verbessert die Produktionslinien durch Echtzeitüberwachung und prädiktive Wartung, wodurch Ausfallzeiten minimiert werden.</a:t>
            </a:r>
          </a:p>
        </p:txBody>
      </p:sp>
      <p:pic>
        <p:nvPicPr>
          <p:cNvPr id="11" name="Bildplatzhalter 10">
            <a:extLst>
              <a:ext uri="{FF2B5EF4-FFF2-40B4-BE49-F238E27FC236}">
                <a16:creationId xmlns:a16="http://schemas.microsoft.com/office/drawing/2014/main" id="{64341F30-B243-6A4C-62DB-404533FAD927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l="16667" r="16667"/>
          <a:stretch>
            <a:fillRect/>
          </a:stretch>
        </p:blipFill>
        <p:spPr/>
      </p:pic>
      <p:sp>
        <p:nvSpPr>
          <p:cNvPr id="6" name="Textplatzhalter 5">
            <a:extLst>
              <a:ext uri="{FF2B5EF4-FFF2-40B4-BE49-F238E27FC236}">
                <a16:creationId xmlns:a16="http://schemas.microsoft.com/office/drawing/2014/main" id="{B4868065-622A-F820-88FA-500E3ACCE03B}"/>
              </a:ext>
            </a:extLst>
          </p:cNvPr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r>
              <a:rPr lang="de-DE"/>
              <a:t>Agrarwirtschaft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B7186BD8-9553-C4C0-DC6E-A4EF3FF1C882}"/>
              </a:ext>
            </a:extLst>
          </p:cNvPr>
          <p:cNvSpPr>
            <a:spLocks noGrp="1"/>
          </p:cNvSpPr>
          <p:nvPr>
            <p:ph type="body" sz="half" idx="19"/>
          </p:nvPr>
        </p:nvSpPr>
        <p:spPr/>
        <p:txBody>
          <a:bodyPr/>
          <a:lstStyle/>
          <a:p>
            <a:r>
              <a:rPr lang="de-DE" sz="1400"/>
              <a:t>IoT-Lösungen helfen Landwirten, den Ertrag zu steigern und Ressourcen effizienter zu nutzen durch sensorengesteuerte Systeme.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E6166158-F898-ED6E-FCF6-D116D2B21061}"/>
              </a:ext>
            </a:extLst>
          </p:cNvPr>
          <p:cNvSpPr>
            <a:spLocks noGrp="1"/>
          </p:cNvSpPr>
          <p:nvPr>
            <p:ph type="body" idx="20"/>
          </p:nvPr>
        </p:nvSpPr>
        <p:spPr/>
        <p:txBody>
          <a:bodyPr/>
          <a:lstStyle/>
          <a:p>
            <a:r>
              <a:rPr lang="de-DE"/>
              <a:t>Transportwesen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99560496-C414-1B26-184B-8CE68CC68FA4}"/>
              </a:ext>
            </a:extLst>
          </p:cNvPr>
          <p:cNvSpPr>
            <a:spLocks noGrp="1"/>
          </p:cNvSpPr>
          <p:nvPr>
            <p:ph type="body" sz="half" idx="21"/>
          </p:nvPr>
        </p:nvSpPr>
        <p:spPr/>
        <p:txBody>
          <a:bodyPr/>
          <a:lstStyle/>
          <a:p>
            <a:r>
              <a:rPr lang="de-DE" sz="1400"/>
              <a:t>Im Transportwesen optimiert IoT die Routenplanung, verringert Treibstoffverbrauch und verbessert die Flottenverwaltung.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EEDB0A2A-637F-CD3A-2B70-40BF21D6E96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de-DE"/>
              <a:t>Photos provided by Unsplash</a:t>
            </a:r>
          </a:p>
        </p:txBody>
      </p:sp>
    </p:spTree>
    <p:extLst>
      <p:ext uri="{BB962C8B-B14F-4D97-AF65-F5344CB8AC3E}">
        <p14:creationId xmlns:p14="http://schemas.microsoft.com/office/powerpoint/2010/main" val="3657069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83ABF5-9B58-38B6-004C-12EC2C683D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Technologien im IoT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DC8F32D-58CB-C322-8793-DFD335A0B8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5G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70197A1-C380-71C7-D947-52E2E02CB04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e-DE" sz="1400"/>
              <a:t>5G-Netzwerke bieten die benötigte hohe Geschwindigkeit und geringe Latenz, die für IoT-Anwendungen essentiell sind.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F31C83D-E875-6D3D-2822-ABE2F6BD2ACC}"/>
              </a:ext>
            </a:extLst>
          </p:cNvPr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r>
              <a:rPr lang="de-DE"/>
              <a:t>Cloud-Computing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3E2E31DF-813A-C090-D2BF-2C75C6DCE300}"/>
              </a:ext>
            </a:extLst>
          </p:cNvPr>
          <p:cNvSpPr>
            <a:spLocks noGrp="1"/>
          </p:cNvSpPr>
          <p:nvPr>
            <p:ph type="body" sz="half" idx="19"/>
          </p:nvPr>
        </p:nvSpPr>
        <p:spPr/>
        <p:txBody>
          <a:bodyPr/>
          <a:lstStyle/>
          <a:p>
            <a:r>
              <a:rPr lang="de-DE" sz="1400"/>
              <a:t>Cloud-Computing ermöglicht die Speicherung und Analyse riesiger Datenmengen, die von IoT-Geräten gesammelt werden.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0673500A-43FE-D326-CDEF-05A216C60FA4}"/>
              </a:ext>
            </a:extLst>
          </p:cNvPr>
          <p:cNvSpPr>
            <a:spLocks noGrp="1"/>
          </p:cNvSpPr>
          <p:nvPr>
            <p:ph type="body" idx="20"/>
          </p:nvPr>
        </p:nvSpPr>
        <p:spPr/>
        <p:txBody>
          <a:bodyPr/>
          <a:lstStyle/>
          <a:p>
            <a:r>
              <a:rPr lang="de-DE"/>
              <a:t>Künstliche Intelligenz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BD961C58-1D6C-0CF3-E873-196C9B8A6B7E}"/>
              </a:ext>
            </a:extLst>
          </p:cNvPr>
          <p:cNvSpPr>
            <a:spLocks noGrp="1"/>
          </p:cNvSpPr>
          <p:nvPr>
            <p:ph type="body" sz="half" idx="21"/>
          </p:nvPr>
        </p:nvSpPr>
        <p:spPr/>
        <p:txBody>
          <a:bodyPr/>
          <a:lstStyle/>
          <a:p>
            <a:r>
              <a:rPr lang="de-DE" sz="1400"/>
              <a:t>AI verbessert die Datenanalyse und prädiktive Möglichkeiten von IoT-Systemen, was zu intelligenteren Automatisierungen führt.</a:t>
            </a:r>
          </a:p>
        </p:txBody>
      </p:sp>
      <p:pic>
        <p:nvPicPr>
          <p:cNvPr id="10" name="Bildplatzhalter 9">
            <a:extLst>
              <a:ext uri="{FF2B5EF4-FFF2-40B4-BE49-F238E27FC236}">
                <a16:creationId xmlns:a16="http://schemas.microsoft.com/office/drawing/2014/main" id="{393E05F3-858C-9A8C-9E3D-CCE5C4F480A5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2"/>
          <a:srcRect t="12465" b="1246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260684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A5EC5F3-1C48-D210-98B5-F3D63B248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Datensicherheit im IoT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6F71DBE-49A0-E376-3734-7B50B1BE66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Bedrohungen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ABDF7E5-E05D-E733-048F-188A3B76C37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e-DE" sz="1400"/>
              <a:t>IoT-Geräte sind anfällig für Cyberangriffe, die zu Datenverlust oder -diebstahl führen können.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97F64B4-3788-9C3E-69AB-38216E0027D0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de-DE"/>
              <a:t>Schutzmaßnahmen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1C1D6C99-99C9-3869-6A49-CCE81BA0AA8E}"/>
              </a:ext>
            </a:extLst>
          </p:cNvPr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de-DE" sz="1400"/>
              <a:t>Verwendung von Verschlüsselung, sichere Authentifizierungsprotokolle und regelmäßige Sicherheitsupdates erhöhen den Schutz.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42F85D7F-88C8-C361-6D1A-BB437ACE9905}"/>
              </a:ext>
            </a:extLst>
          </p:cNvPr>
          <p:cNvSpPr>
            <a:spLocks noGrp="1"/>
          </p:cNvSpPr>
          <p:nvPr>
            <p:ph type="body" idx="15"/>
          </p:nvPr>
        </p:nvSpPr>
        <p:spPr/>
        <p:txBody>
          <a:bodyPr/>
          <a:lstStyle/>
          <a:p>
            <a:r>
              <a:rPr lang="de-DE"/>
              <a:t>Regelungen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12004A22-24B0-2B11-8945-10681991DAAB}"/>
              </a:ext>
            </a:extLst>
          </p:cNvPr>
          <p:cNvSpPr>
            <a:spLocks noGrp="1"/>
          </p:cNvSpPr>
          <p:nvPr>
            <p:ph type="body" sz="half" idx="16"/>
          </p:nvPr>
        </p:nvSpPr>
        <p:spPr/>
        <p:txBody>
          <a:bodyPr/>
          <a:lstStyle/>
          <a:p>
            <a:r>
              <a:rPr lang="de-DE" sz="1400"/>
              <a:t>Gesetze und Vorschriften wie die DSGVO setzen Standards für den Schutz von Daten in IoT-Systemen.</a:t>
            </a:r>
          </a:p>
        </p:txBody>
      </p:sp>
      <p:pic>
        <p:nvPicPr>
          <p:cNvPr id="11" name="Bildplatzhalter 10">
            <a:extLst>
              <a:ext uri="{FF2B5EF4-FFF2-40B4-BE49-F238E27FC236}">
                <a16:creationId xmlns:a16="http://schemas.microsoft.com/office/drawing/2014/main" id="{80436AD2-B785-60BB-4FE4-12CFB4B83BAA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l="16667" r="16667"/>
          <a:stretch>
            <a:fillRect/>
          </a:stretch>
        </p:blipFill>
        <p:spPr/>
      </p:pic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E0721571-3C5E-177A-4E1F-A8CC72E8D91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de-DE"/>
              <a:t>Photos provided by Unsplash</a:t>
            </a:r>
          </a:p>
        </p:txBody>
      </p:sp>
    </p:spTree>
    <p:extLst>
      <p:ext uri="{BB962C8B-B14F-4D97-AF65-F5344CB8AC3E}">
        <p14:creationId xmlns:p14="http://schemas.microsoft.com/office/powerpoint/2010/main" val="909664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0"/>
          <p:cNvGraphicFramePr>
            <a:graphicFrameLocks noGrp="1"/>
          </p:cNvGraphicFramePr>
          <p:nvPr/>
        </p:nvGraphicFramePr>
        <p:xfrm>
          <a:off x="853440" y="2438400"/>
          <a:ext cx="10363200" cy="1219200"/>
        </p:xfrm>
        <a:graphic>
          <a:graphicData uri="http://schemas.openxmlformats.org/drawingml/2006/table">
            <a:tbl>
              <a:tblPr/>
              <a:tblGrid>
                <a:gridCol w="345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5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5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2425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 SemiBold" pitchFamily="34" charset="0"/>
                          <a:ea typeface="Calibri SemiBold" pitchFamily="34" charset="-122"/>
                          <a:cs typeface="Calibri SemiBold" pitchFamily="34" charset="-120"/>
                        </a:rPr>
                        <a:t>Protokoll</a:t>
                      </a:r>
                      <a:endParaRPr lang="en-US" sz="1400" dirty="0">
                        <a:latin typeface="Calibri SemiBold" charset="0"/>
                        <a:ea typeface="Calibri SemiBold" charset="0"/>
                        <a:cs typeface="Calibri SemiBold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0E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 SemiBold" pitchFamily="34" charset="0"/>
                          <a:ea typeface="Calibri SemiBold" pitchFamily="34" charset="-122"/>
                          <a:cs typeface="Calibri SemiBold" pitchFamily="34" charset="-120"/>
                        </a:rPr>
                        <a:t>Beschreibung</a:t>
                      </a:r>
                      <a:endParaRPr lang="en-US" sz="1400" dirty="0">
                        <a:latin typeface="Calibri SemiBold" charset="0"/>
                        <a:ea typeface="Calibri SemiBold" charset="0"/>
                        <a:cs typeface="Calibri SemiBold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0E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 SemiBold" pitchFamily="34" charset="0"/>
                          <a:ea typeface="Calibri SemiBold" pitchFamily="34" charset="-122"/>
                          <a:cs typeface="Calibri SemiBold" pitchFamily="34" charset="-120"/>
                        </a:rPr>
                        <a:t>Verwendung</a:t>
                      </a:r>
                      <a:endParaRPr lang="en-US" sz="1400" dirty="0">
                        <a:latin typeface="Calibri SemiBold" charset="0"/>
                        <a:ea typeface="Calibri SemiBold" charset="0"/>
                        <a:cs typeface="Calibri SemiBold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0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425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MQTT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Leichtgewichtiges Publish-Subscribe-Netzwerkprotokoll.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Ideal für Verbindungen mit geringen Bandbreiten.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425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CoAP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Protokoll zur Steuerung kleiner Geräte über das Internet.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Energieeffizient und für eingeschränkte Netzwerke geeignet.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425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Zigbee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Funknetzwerkprotokoll für kurze Distanzen.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Wird in Smart Homes und IoT-Geräten weit verbreitet eingesetzt.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425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LoRaWAN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Niedrigenergieprotokoll für große Reichweiten.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Ideal für IoT-Anwendungen mit großer Abdeckung und langer Akkulaufzeit.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ext 0"/>
          <p:cNvSpPr/>
          <p:nvPr/>
        </p:nvSpPr>
        <p:spPr>
          <a:xfrm>
            <a:off x="914400" y="723900"/>
            <a:ext cx="10439400" cy="1320800"/>
          </a:xfrm>
          <a:prstGeom prst="rect">
            <a:avLst/>
          </a:prstGeom>
          <a:noFill/>
          <a:ln/>
        </p:spPr>
        <p:txBody>
          <a:bodyPr wrap="square" rtlCol="0" anchor="ctr" anchorCtr="0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400">
                <a:latin typeface="Calibri"/>
                <a:ea typeface="Calibri"/>
                <a:cs typeface="Calibri"/>
              </a:rPr>
              <a:t>IoT-Technologien und -Protokolle</a:t>
            </a:r>
            <a:endParaRPr lang="en-US" sz="4400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hape 1"/>
          <p:cNvSpPr/>
          <p:nvPr/>
        </p:nvSpPr>
        <p:spPr>
          <a:xfrm>
            <a:off x="1219200" y="1219200"/>
            <a:ext cx="1219200" cy="1219200"/>
          </a:xfrm>
          <a:prstGeom prst="line">
            <a:avLst/>
          </a:prstGeom>
          <a:noFill/>
          <a:ln/>
        </p:spPr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593137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193A01-C7FF-A1D9-AF70-0B9B13E9B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Zukunftstrends im IoT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631379B-9162-F225-EF4C-9BB899A48496}"/>
              </a:ext>
            </a:extLst>
          </p:cNvPr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r>
              <a:rPr lang="de-DE"/>
              <a:t>Edge Computing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E4FF4C0-4103-6C42-8309-FC782195E849}"/>
              </a:ext>
            </a:extLst>
          </p:cNvPr>
          <p:cNvSpPr>
            <a:spLocks noGrp="1"/>
          </p:cNvSpPr>
          <p:nvPr>
            <p:ph type="body" sz="half" idx="19"/>
          </p:nvPr>
        </p:nvSpPr>
        <p:spPr/>
        <p:txBody>
          <a:bodyPr/>
          <a:lstStyle/>
          <a:p>
            <a:r>
              <a:rPr lang="de-DE" sz="1400"/>
              <a:t>Durch die Verlagerung von Datenverarbeitung hin zu Edge-Geräten wird die Latenz reduziert und die Effizienz erhöht.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1824740C-437B-7706-E734-F8C42923832B}"/>
              </a:ext>
            </a:extLst>
          </p:cNvPr>
          <p:cNvSpPr>
            <a:spLocks noGrp="1"/>
          </p:cNvSpPr>
          <p:nvPr>
            <p:ph type="body" idx="21"/>
          </p:nvPr>
        </p:nvSpPr>
        <p:spPr/>
        <p:txBody>
          <a:bodyPr/>
          <a:lstStyle/>
          <a:p>
            <a:r>
              <a:rPr lang="de-DE"/>
              <a:t>Integration von Blockchain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FB80321F-8B4A-1D7B-6DFF-D0684E8DA75B}"/>
              </a:ext>
            </a:extLst>
          </p:cNvPr>
          <p:cNvSpPr>
            <a:spLocks noGrp="1"/>
          </p:cNvSpPr>
          <p:nvPr>
            <p:ph type="body" sz="half" idx="22"/>
          </p:nvPr>
        </p:nvSpPr>
        <p:spPr/>
        <p:txBody>
          <a:bodyPr/>
          <a:lstStyle/>
          <a:p>
            <a:r>
              <a:rPr lang="de-DE" sz="1400"/>
              <a:t>Blockchain-Technologie bietet eine sichere und transparente Methode zur Verfolgung und Verwaltung von IoT-Daten.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CE4817BB-CDE7-B2F8-AC3C-B171E34B7ECE}"/>
              </a:ext>
            </a:extLst>
          </p:cNvPr>
          <p:cNvSpPr>
            <a:spLocks noGrp="1"/>
          </p:cNvSpPr>
          <p:nvPr>
            <p:ph type="body" idx="24"/>
          </p:nvPr>
        </p:nvSpPr>
        <p:spPr/>
        <p:txBody>
          <a:bodyPr/>
          <a:lstStyle/>
          <a:p>
            <a:r>
              <a:rPr lang="de-DE"/>
              <a:t>Verbesserte Interoperabilität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2FFDCEBC-5275-4A68-FEA4-F079179E11F4}"/>
              </a:ext>
            </a:extLst>
          </p:cNvPr>
          <p:cNvSpPr>
            <a:spLocks noGrp="1"/>
          </p:cNvSpPr>
          <p:nvPr>
            <p:ph type="body" sz="half" idx="25"/>
          </p:nvPr>
        </p:nvSpPr>
        <p:spPr/>
        <p:txBody>
          <a:bodyPr/>
          <a:lstStyle/>
          <a:p>
            <a:r>
              <a:rPr lang="de-DE" sz="1400"/>
              <a:t>Zukünftige Entwicklungen zielen darauf ab, die Kompatibilität und Zusammenarbeit unterschiedlicher IoT-Systeme zu stärken.</a:t>
            </a:r>
          </a:p>
        </p:txBody>
      </p:sp>
      <p:pic>
        <p:nvPicPr>
          <p:cNvPr id="10" name="Bildplatzhalter 9">
            <a:extLst>
              <a:ext uri="{FF2B5EF4-FFF2-40B4-BE49-F238E27FC236}">
                <a16:creationId xmlns:a16="http://schemas.microsoft.com/office/drawing/2014/main" id="{831440C4-E767-01E3-2A0E-785291D6EBA5}"/>
              </a:ext>
            </a:extLst>
          </p:cNvPr>
          <p:cNvPicPr>
            <a:picLocks noGrp="1" noChangeAspect="1"/>
          </p:cNvPicPr>
          <p:nvPr>
            <p:ph type="pic" sz="quarter" idx="26"/>
          </p:nvPr>
        </p:nvPicPr>
        <p:blipFill>
          <a:blip r:embed="rId2"/>
          <a:srcRect l="3941" r="394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43404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0EEFEC3-34AA-7FBE-9309-FE559FAB6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IoT und Künstliche Intelligenz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977C967-6B97-92A8-F53E-5000C9B7B5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Datenanalyse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59D63E3-8FC7-34EC-9A46-A4874309B78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e-DE" sz="1400"/>
              <a:t>AI kann große Mengen an durch IoT gesammelten Daten analysieren, um wertvolle Einblicke und Vorhersagen zu liefern.</a:t>
            </a:r>
          </a:p>
        </p:txBody>
      </p:sp>
      <p:pic>
        <p:nvPicPr>
          <p:cNvPr id="11" name="Bildplatzhalter 10">
            <a:extLst>
              <a:ext uri="{FF2B5EF4-FFF2-40B4-BE49-F238E27FC236}">
                <a16:creationId xmlns:a16="http://schemas.microsoft.com/office/drawing/2014/main" id="{51D1B953-79B2-DE18-A15F-71750D958707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l="16667" r="16667"/>
          <a:stretch>
            <a:fillRect/>
          </a:stretch>
        </p:blipFill>
        <p:spPr/>
      </p:pic>
      <p:sp>
        <p:nvSpPr>
          <p:cNvPr id="6" name="Textplatzhalter 5">
            <a:extLst>
              <a:ext uri="{FF2B5EF4-FFF2-40B4-BE49-F238E27FC236}">
                <a16:creationId xmlns:a16="http://schemas.microsoft.com/office/drawing/2014/main" id="{CBC64EE5-4252-F6AC-2056-80091193392A}"/>
              </a:ext>
            </a:extLst>
          </p:cNvPr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r>
              <a:rPr lang="de-DE"/>
              <a:t>Automatisierung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013527F4-6FA7-5D68-0A5F-7D9C9F64AE19}"/>
              </a:ext>
            </a:extLst>
          </p:cNvPr>
          <p:cNvSpPr>
            <a:spLocks noGrp="1"/>
          </p:cNvSpPr>
          <p:nvPr>
            <p:ph type="body" sz="half" idx="19"/>
          </p:nvPr>
        </p:nvSpPr>
        <p:spPr/>
        <p:txBody>
          <a:bodyPr/>
          <a:lstStyle/>
          <a:p>
            <a:r>
              <a:rPr lang="de-DE" sz="1400"/>
              <a:t>Durch die Integration von AI können IoT-Systeme autonom Entscheidungen treffen und Prozesse optimieren.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6493291E-BDD8-24E4-AA4F-13751BE8AF26}"/>
              </a:ext>
            </a:extLst>
          </p:cNvPr>
          <p:cNvSpPr>
            <a:spLocks noGrp="1"/>
          </p:cNvSpPr>
          <p:nvPr>
            <p:ph type="body" idx="20"/>
          </p:nvPr>
        </p:nvSpPr>
        <p:spPr/>
        <p:txBody>
          <a:bodyPr/>
          <a:lstStyle/>
          <a:p>
            <a:r>
              <a:rPr lang="de-DE"/>
              <a:t>Machine Learning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59C384FA-39AF-93A6-4F67-715FA090EF54}"/>
              </a:ext>
            </a:extLst>
          </p:cNvPr>
          <p:cNvSpPr>
            <a:spLocks noGrp="1"/>
          </p:cNvSpPr>
          <p:nvPr>
            <p:ph type="body" sz="half" idx="21"/>
          </p:nvPr>
        </p:nvSpPr>
        <p:spPr/>
        <p:txBody>
          <a:bodyPr/>
          <a:lstStyle/>
          <a:p>
            <a:r>
              <a:rPr lang="de-DE" sz="1400"/>
              <a:t>Machine Learning-Algorithmen verbessern kontinuierlich die Effizienz und Genauigkeit von IoT-Anwendungen.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199E529D-5F27-6771-7E85-9A3C4C07251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de-DE"/>
              <a:t>Photos provided by Unsplash</a:t>
            </a:r>
          </a:p>
        </p:txBody>
      </p:sp>
    </p:spTree>
    <p:extLst>
      <p:ext uri="{BB962C8B-B14F-4D97-AF65-F5344CB8AC3E}">
        <p14:creationId xmlns:p14="http://schemas.microsoft.com/office/powerpoint/2010/main" val="41511594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51645C-5BB5-0442-2CC1-10072444F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Zusammenfassung und Ausblick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A44229E-AA15-EBE0-862B-8DE32C9DFA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Wichtige Punkte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EF4ADEC-59FE-500E-6838-B245F0D7196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e-DE" sz="1400"/>
              <a:t>Das IoT bietet enormen Nutzen durch verbesserte Effizienz, Innovationen und kostensparende Lösungen in verschiedenen Branchen.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F2CD85D2-EC4C-CFF4-FA37-30414C7CE7B8}"/>
              </a:ext>
            </a:extLst>
          </p:cNvPr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r>
              <a:rPr lang="de-DE"/>
              <a:t>Zukünftige Entwicklungen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02FD049D-0272-94D8-5178-58A0C0ECE667}"/>
              </a:ext>
            </a:extLst>
          </p:cNvPr>
          <p:cNvSpPr>
            <a:spLocks noGrp="1"/>
          </p:cNvSpPr>
          <p:nvPr>
            <p:ph type="body" sz="half" idx="19"/>
          </p:nvPr>
        </p:nvSpPr>
        <p:spPr/>
        <p:txBody>
          <a:bodyPr/>
          <a:lstStyle/>
          <a:p>
            <a:r>
              <a:rPr lang="de-DE" sz="1400"/>
              <a:t>Die Kombination von IoT mit aufkommenden Technologien wie AI, 5G und Blockchain wird zukünftige Trends und Innovationen bestimmen.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336DEE51-7A2B-772E-4382-6E7D2FCED7EB}"/>
              </a:ext>
            </a:extLst>
          </p:cNvPr>
          <p:cNvSpPr>
            <a:spLocks noGrp="1"/>
          </p:cNvSpPr>
          <p:nvPr>
            <p:ph type="body" idx="20"/>
          </p:nvPr>
        </p:nvSpPr>
        <p:spPr/>
        <p:txBody>
          <a:bodyPr/>
          <a:lstStyle/>
          <a:p>
            <a:r>
              <a:rPr lang="de-DE"/>
              <a:t>Herausforderungen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1C9C7AEB-BCB1-87CD-73DC-4FF6828F001F}"/>
              </a:ext>
            </a:extLst>
          </p:cNvPr>
          <p:cNvSpPr>
            <a:spLocks noGrp="1"/>
          </p:cNvSpPr>
          <p:nvPr>
            <p:ph type="body" sz="half" idx="21"/>
          </p:nvPr>
        </p:nvSpPr>
        <p:spPr/>
        <p:txBody>
          <a:bodyPr/>
          <a:lstStyle/>
          <a:p>
            <a:r>
              <a:rPr lang="de-DE" sz="1400"/>
              <a:t>Trotz der Vorteile bleiben Datenschutz, Sicherheit und regulatorische Fragen wichtige Themen, die angegangen werden müssen.</a:t>
            </a:r>
          </a:p>
        </p:txBody>
      </p:sp>
      <p:pic>
        <p:nvPicPr>
          <p:cNvPr id="10" name="Bildplatzhalter 9">
            <a:extLst>
              <a:ext uri="{FF2B5EF4-FFF2-40B4-BE49-F238E27FC236}">
                <a16:creationId xmlns:a16="http://schemas.microsoft.com/office/drawing/2014/main" id="{8B2C4C07-7F35-1A4A-8C13-7DC6CC50F5A8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2"/>
          <a:srcRect t="12465" b="1246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4268106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Drif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2.1" id="{19F6FF4A-BFB8-D448-81DB-A8F1C71F8E46}" vid="{CDCDF023-17A4-CF46-89DD-D6386F64A917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93802364-65E7-4277-B947-E132F56535D8}">
  <we:reference id="b976bf9e-dd87-459f-840c-210c09b36273" version="3.0.0.2" store="EXCatalog" storeType="EXCatalog"/>
  <we:alternateReferences>
    <we:reference id="WA200005566" version="3.0.0.2" store="de-DE" storeType="OMEX"/>
  </we:alternateReferences>
  <we:properties/>
  <we:bindings/>
  <we:snapshot xmlns:r="http://schemas.openxmlformats.org/officeDocument/2006/relationships"/>
</we:webextension>
</file>

<file path=docMetadata/LabelInfo.xml><?xml version="1.0" encoding="utf-8"?>
<clbl:labelList xmlns:clbl="http://schemas.microsoft.com/office/2020/mipLabelMetadata">
  <clbl:label id="{cd0cd48c-3829-4969-87b4-94133fc7f4cf}" enabled="1" method="Privileged" siteId="{60f39b4e-c3be-4323-9d08-383e2763428d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865</Words>
  <Application>Microsoft Office PowerPoint</Application>
  <PresentationFormat>Breitbild</PresentationFormat>
  <Paragraphs>123</Paragraphs>
  <Slides>15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15</vt:i4>
      </vt:variant>
    </vt:vector>
  </HeadingPairs>
  <TitlesOfParts>
    <vt:vector size="23" baseType="lpstr">
      <vt:lpstr>Aptos</vt:lpstr>
      <vt:lpstr>Aptos Display</vt:lpstr>
      <vt:lpstr>Arial</vt:lpstr>
      <vt:lpstr>Calibri</vt:lpstr>
      <vt:lpstr>Calibri SemiBold</vt:lpstr>
      <vt:lpstr>Roboto</vt:lpstr>
      <vt:lpstr>Office</vt:lpstr>
      <vt:lpstr>Drift</vt:lpstr>
      <vt:lpstr>Internet der Dinge</vt:lpstr>
      <vt:lpstr>Einführung in das Internet der Dinge</vt:lpstr>
      <vt:lpstr>Geschichte und Entwicklung</vt:lpstr>
      <vt:lpstr>Anwendungen des IoT</vt:lpstr>
      <vt:lpstr>Komponenten eines IoT-Systems</vt:lpstr>
      <vt:lpstr>IoT Architekturen</vt:lpstr>
      <vt:lpstr>PowerPoint-Präsentation</vt:lpstr>
      <vt:lpstr>Vorteile und Herausforderungen</vt:lpstr>
      <vt:lpstr>Industrienutzung des IoT</vt:lpstr>
      <vt:lpstr>Technologien im IoT</vt:lpstr>
      <vt:lpstr>Datensicherheit im IoT</vt:lpstr>
      <vt:lpstr>PowerPoint-Präsentation</vt:lpstr>
      <vt:lpstr>Zukunftstrends im IoT</vt:lpstr>
      <vt:lpstr>IoT und Künstliche Intelligenz</vt:lpstr>
      <vt:lpstr>Zusammenfassung und Ausblick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Jörn Walter</dc:creator>
  <cp:lastModifiedBy>Jörn Walter</cp:lastModifiedBy>
  <cp:revision>1</cp:revision>
  <dcterms:created xsi:type="dcterms:W3CDTF">2024-08-12T09:09:26Z</dcterms:created>
  <dcterms:modified xsi:type="dcterms:W3CDTF">2024-08-12T09:23:26Z</dcterms:modified>
</cp:coreProperties>
</file>