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56" r:id="rId3"/>
    <p:sldId id="257" r:id="rId4"/>
    <p:sldId id="258" r:id="rId5"/>
    <p:sldId id="259" r:id="rId6"/>
    <p:sldId id="260" r:id="rId7"/>
    <p:sldId id="261" r:id="rId8"/>
    <p:sldId id="262"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B99B68-FBEA-6EC3-404D-5C6734688559}"/>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FB803F1-3A9D-3379-50E5-680D14DD6E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06CF9CF5-6B98-9DED-C66D-C7CF411A968D}"/>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5" name="Fußzeilenplatzhalter 4">
            <a:extLst>
              <a:ext uri="{FF2B5EF4-FFF2-40B4-BE49-F238E27FC236}">
                <a16:creationId xmlns:a16="http://schemas.microsoft.com/office/drawing/2014/main" id="{56B8719C-6AD1-CCB0-A247-160B5618F8F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B3E284B-B498-8EEF-75F6-0241506A1C21}"/>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121136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001D17-8FBB-A2F7-2B5D-36E8881151F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C5CDC17-BA6B-DE69-01C9-BD9DB8571FB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8BFF51B-5A33-AA12-A930-F4B447F10FE6}"/>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5" name="Fußzeilenplatzhalter 4">
            <a:extLst>
              <a:ext uri="{FF2B5EF4-FFF2-40B4-BE49-F238E27FC236}">
                <a16:creationId xmlns:a16="http://schemas.microsoft.com/office/drawing/2014/main" id="{485C19DD-903D-29CB-926C-1C610B952AA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03C9663-C53E-DAA6-A9D5-73820B502728}"/>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2565250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58E094-0174-09CB-DE2B-64B95BBAB58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3943184-7C0C-B7B7-9E8C-3062F24D796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C857FAC-60B5-E8B3-E454-093D4423E2FF}"/>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5" name="Fußzeilenplatzhalter 4">
            <a:extLst>
              <a:ext uri="{FF2B5EF4-FFF2-40B4-BE49-F238E27FC236}">
                <a16:creationId xmlns:a16="http://schemas.microsoft.com/office/drawing/2014/main" id="{DBB07AE2-250B-4224-13E3-00D36F51F65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B72AA8-22AC-B6DF-FE6D-F4CD3A210C81}"/>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180851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66151B-3C31-654A-E3DC-B6E8C67BEFD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D904C3C-0C7C-42DF-2C29-8CE5158EF41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6BD54193-F281-5C60-8505-892172007700}"/>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01701BD-5B64-5756-73EF-100AAADCB57C}"/>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6" name="Fußzeilenplatzhalter 5">
            <a:extLst>
              <a:ext uri="{FF2B5EF4-FFF2-40B4-BE49-F238E27FC236}">
                <a16:creationId xmlns:a16="http://schemas.microsoft.com/office/drawing/2014/main" id="{ACD0EB34-C558-CC5D-3D17-FDE228236E3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72C1FDF-8AF3-39F5-34C9-EB0F2BAE0BAC}"/>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2715711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E5BB64-7B6A-AE59-B3C8-373655C10128}"/>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436857C-B645-990F-8764-F89C7940CD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D7E75B59-DADC-E9E1-9A42-33A154EEBAD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161F225-FD49-DC4D-8F35-5950EF14EF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9AC43DC2-C59E-A2B7-E412-649B40A18162}"/>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A6A2B2-6FD4-8A17-AF31-388B1D195571}"/>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8" name="Fußzeilenplatzhalter 7">
            <a:extLst>
              <a:ext uri="{FF2B5EF4-FFF2-40B4-BE49-F238E27FC236}">
                <a16:creationId xmlns:a16="http://schemas.microsoft.com/office/drawing/2014/main" id="{E2465A70-FCA0-D342-615A-CA494EEAF694}"/>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69500ED-ECFC-ECFF-7CC8-69CE762D1EF7}"/>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151825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EFD1CD-2C4A-4499-2B05-3B58C3CA939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C5DB57A-2824-B592-9237-D5451B4AF394}"/>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4" name="Fußzeilenplatzhalter 3">
            <a:extLst>
              <a:ext uri="{FF2B5EF4-FFF2-40B4-BE49-F238E27FC236}">
                <a16:creationId xmlns:a16="http://schemas.microsoft.com/office/drawing/2014/main" id="{2E4BED54-BDFB-EABF-253B-3DF616F5059C}"/>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0DABC48-ADD5-FEE5-98CC-3D70E4E7836D}"/>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2705865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52AB358-36B8-9B60-3D94-454924DA3496}"/>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3" name="Fußzeilenplatzhalter 2">
            <a:extLst>
              <a:ext uri="{FF2B5EF4-FFF2-40B4-BE49-F238E27FC236}">
                <a16:creationId xmlns:a16="http://schemas.microsoft.com/office/drawing/2014/main" id="{D222323A-29CE-356B-200F-7911A6108420}"/>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61FC870-A46A-76BE-A19C-F82C2012510A}"/>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3277055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756DDF-E6B8-30AC-49FC-766C905261B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A8EE39B-5745-19C1-F8E1-22DFEA9DA0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0F3A64E-6682-73A4-B52C-B855F9154B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45F143C-EFE9-4DEF-6CC7-FB1FE2AD13B2}"/>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6" name="Fußzeilenplatzhalter 5">
            <a:extLst>
              <a:ext uri="{FF2B5EF4-FFF2-40B4-BE49-F238E27FC236}">
                <a16:creationId xmlns:a16="http://schemas.microsoft.com/office/drawing/2014/main" id="{8D06F2E6-A67F-DC5F-8B60-D505B45E4ED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89185AF-4937-56C7-35F1-033C09272E51}"/>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2380176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0C62FC-8098-D94B-34E9-37444465CBA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D3910D1-9C89-E45E-70EC-730643E9A3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73482FF-FB59-47E7-5EB1-B7BEBE4166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4314C38-8EF5-FEEE-9848-C057958FE1C8}"/>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6" name="Fußzeilenplatzhalter 5">
            <a:extLst>
              <a:ext uri="{FF2B5EF4-FFF2-40B4-BE49-F238E27FC236}">
                <a16:creationId xmlns:a16="http://schemas.microsoft.com/office/drawing/2014/main" id="{56FEE2CD-37A6-BD04-083E-74ABEF25647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524EED8-3E26-313B-7208-EBB026047891}"/>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418479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F2D282-759F-42D6-F9C8-A08923A18BE4}"/>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48722EC-0A5F-385D-CC82-F54BE77BFC2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0CC70DA-4A29-5851-21A9-1F0D2B32620D}"/>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5" name="Fußzeilenplatzhalter 4">
            <a:extLst>
              <a:ext uri="{FF2B5EF4-FFF2-40B4-BE49-F238E27FC236}">
                <a16:creationId xmlns:a16="http://schemas.microsoft.com/office/drawing/2014/main" id="{DDB25D0B-EEF6-50E4-EF21-A53F2ABCF38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626A245-8115-9BF9-ADD8-E65E8E69D775}"/>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254726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714746E-F196-A062-77D4-373C8D53932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5B77BFF-5D33-5490-54ED-B9D4983DD0A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9522FFA-19A3-8BD9-5E09-0C36F9E77679}"/>
              </a:ext>
            </a:extLst>
          </p:cNvPr>
          <p:cNvSpPr>
            <a:spLocks noGrp="1"/>
          </p:cNvSpPr>
          <p:nvPr>
            <p:ph type="dt" sz="half" idx="10"/>
          </p:nvPr>
        </p:nvSpPr>
        <p:spPr/>
        <p:txBody>
          <a:bodyPr/>
          <a:lstStyle/>
          <a:p>
            <a:fld id="{B6AEB3FC-4F62-47DF-A79A-FAD3E2C073DB}" type="datetimeFigureOut">
              <a:rPr lang="de-DE" smtClean="0"/>
              <a:t>04.08.2024</a:t>
            </a:fld>
            <a:endParaRPr lang="de-DE"/>
          </a:p>
        </p:txBody>
      </p:sp>
      <p:sp>
        <p:nvSpPr>
          <p:cNvPr id="5" name="Fußzeilenplatzhalter 4">
            <a:extLst>
              <a:ext uri="{FF2B5EF4-FFF2-40B4-BE49-F238E27FC236}">
                <a16:creationId xmlns:a16="http://schemas.microsoft.com/office/drawing/2014/main" id="{791EA91A-4FB2-507D-2E82-DBB8FA9229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56ACA20-EF95-9E9D-8512-899F06072782}"/>
              </a:ext>
            </a:extLst>
          </p:cNvPr>
          <p:cNvSpPr>
            <a:spLocks noGrp="1"/>
          </p:cNvSpPr>
          <p:nvPr>
            <p:ph type="sldNum" sz="quarter" idx="12"/>
          </p:nvPr>
        </p:nvSpPr>
        <p:spPr/>
        <p:txBody>
          <a:bodyPr/>
          <a:lstStyle/>
          <a:p>
            <a:fld id="{C35AD593-7449-4470-8461-D44CC0263E0E}" type="slidenum">
              <a:rPr lang="de-DE" smtClean="0"/>
              <a:t>‹Nr.›</a:t>
            </a:fld>
            <a:endParaRPr lang="de-DE"/>
          </a:p>
        </p:txBody>
      </p:sp>
    </p:spTree>
    <p:extLst>
      <p:ext uri="{BB962C8B-B14F-4D97-AF65-F5344CB8AC3E}">
        <p14:creationId xmlns:p14="http://schemas.microsoft.com/office/powerpoint/2010/main" val="2887931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8/4/2024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2CA7893-2AA0-5C45-40E1-E498B0E08F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717D9C6-F34A-FE92-91FD-461822BE87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EEC10F2-D8F5-9A30-0FAE-6EBAAFC78F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AEB3FC-4F62-47DF-A79A-FAD3E2C073DB}" type="datetimeFigureOut">
              <a:rPr lang="de-DE" smtClean="0"/>
              <a:t>04.08.2024</a:t>
            </a:fld>
            <a:endParaRPr lang="de-DE"/>
          </a:p>
        </p:txBody>
      </p:sp>
      <p:sp>
        <p:nvSpPr>
          <p:cNvPr id="5" name="Fußzeilenplatzhalter 4">
            <a:extLst>
              <a:ext uri="{FF2B5EF4-FFF2-40B4-BE49-F238E27FC236}">
                <a16:creationId xmlns:a16="http://schemas.microsoft.com/office/drawing/2014/main" id="{7084B731-2502-1D3F-B092-354ED2EA6E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DBE34865-44DB-D2B6-D1AC-B9621D3035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5AD593-7449-4470-8461-D44CC0263E0E}" type="slidenum">
              <a:rPr lang="de-DE" smtClean="0"/>
              <a:t>‹Nr.›</a:t>
            </a:fld>
            <a:endParaRPr lang="de-DE"/>
          </a:p>
        </p:txBody>
      </p:sp>
    </p:spTree>
    <p:extLst>
      <p:ext uri="{BB962C8B-B14F-4D97-AF65-F5344CB8AC3E}">
        <p14:creationId xmlns:p14="http://schemas.microsoft.com/office/powerpoint/2010/main" val="3365283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8/4/2024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p:txBody>
          <a:bodyPr/>
          <a:lstStyle/>
          <a:p>
            <a:r>
              <a:rPr lang="de-DE" dirty="0"/>
              <a:t>Open Source und die Gefahren</a:t>
            </a:r>
            <a:endParaRPr lang="en-US" dirty="0"/>
          </a:p>
        </p:txBody>
      </p:sp>
      <p:sp>
        <p:nvSpPr>
          <p:cNvPr id="3" name="Subtitle 2">
            <a:extLst>
              <a:ext uri="{FF2B5EF4-FFF2-40B4-BE49-F238E27FC236}">
                <a16:creationId xmlns:a16="http://schemas.microsoft.com/office/drawing/2014/main" id="{E81B5D12-45B6-A823-90B1-7B0C230D9815}"/>
              </a:ext>
            </a:extLst>
          </p:cNvPr>
          <p:cNvSpPr>
            <a:spLocks noGrp="1"/>
          </p:cNvSpPr>
          <p:nvPr>
            <p:ph type="subTitle" idx="1"/>
          </p:nvPr>
        </p:nvSpPr>
        <p:spPr/>
        <p:txBody>
          <a:bodyPr/>
          <a:lstStyle/>
          <a:p>
            <a:r>
              <a:rPr lang="en-US" dirty="0"/>
              <a:t>Jörn Walter</a:t>
            </a:r>
          </a:p>
        </p:txBody>
      </p:sp>
      <p:pic>
        <p:nvPicPr>
          <p:cNvPr id="5" name="Bildplatzhalter 4">
            <a:extLst>
              <a:ext uri="{FF2B5EF4-FFF2-40B4-BE49-F238E27FC236}">
                <a16:creationId xmlns:a16="http://schemas.microsoft.com/office/drawing/2014/main" id="{F40992D2-5451-A72A-1373-CA5F8F5D9826}"/>
              </a:ext>
            </a:extLst>
          </p:cNvPr>
          <p:cNvPicPr>
            <a:picLocks noGrp="1" noChangeAspect="1"/>
          </p:cNvPicPr>
          <p:nvPr>
            <p:ph type="pic" sz="quarter" idx="13"/>
          </p:nvPr>
        </p:nvPicPr>
        <p:blipFill>
          <a:blip r:embed="rId2"/>
          <a:srcRect l="20" r="20"/>
          <a:stretch>
            <a:fillRect/>
          </a:stretch>
        </p:blipFill>
        <p:spPr/>
      </p:pic>
    </p:spTree>
    <p:extLst>
      <p:ext uri="{BB962C8B-B14F-4D97-AF65-F5344CB8AC3E}">
        <p14:creationId xmlns:p14="http://schemas.microsoft.com/office/powerpoint/2010/main" val="92152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E2CC61-4427-6DC3-35C7-2B30E629E678}"/>
              </a:ext>
            </a:extLst>
          </p:cNvPr>
          <p:cNvSpPr>
            <a:spLocks noGrp="1"/>
          </p:cNvSpPr>
          <p:nvPr>
            <p:ph type="title"/>
          </p:nvPr>
        </p:nvSpPr>
        <p:spPr/>
        <p:txBody>
          <a:bodyPr/>
          <a:lstStyle/>
          <a:p>
            <a:r>
              <a:rPr lang="de-DE"/>
              <a:t>Was ist Open Source?</a:t>
            </a:r>
          </a:p>
        </p:txBody>
      </p:sp>
      <p:sp>
        <p:nvSpPr>
          <p:cNvPr id="3" name="Textplatzhalter 2">
            <a:extLst>
              <a:ext uri="{FF2B5EF4-FFF2-40B4-BE49-F238E27FC236}">
                <a16:creationId xmlns:a16="http://schemas.microsoft.com/office/drawing/2014/main" id="{338454E4-7E7D-4231-00FA-2B93804B12F2}"/>
              </a:ext>
            </a:extLst>
          </p:cNvPr>
          <p:cNvSpPr>
            <a:spLocks noGrp="1"/>
          </p:cNvSpPr>
          <p:nvPr>
            <p:ph type="body" idx="1"/>
          </p:nvPr>
        </p:nvSpPr>
        <p:spPr/>
        <p:txBody>
          <a:bodyPr/>
          <a:lstStyle/>
          <a:p>
            <a:r>
              <a:rPr lang="de-DE"/>
              <a:t>Definition</a:t>
            </a:r>
          </a:p>
        </p:txBody>
      </p:sp>
      <p:sp>
        <p:nvSpPr>
          <p:cNvPr id="4" name="Textplatzhalter 3">
            <a:extLst>
              <a:ext uri="{FF2B5EF4-FFF2-40B4-BE49-F238E27FC236}">
                <a16:creationId xmlns:a16="http://schemas.microsoft.com/office/drawing/2014/main" id="{DCEFE0A9-E0C6-A362-65AC-380EF9A2662A}"/>
              </a:ext>
            </a:extLst>
          </p:cNvPr>
          <p:cNvSpPr>
            <a:spLocks noGrp="1"/>
          </p:cNvSpPr>
          <p:nvPr>
            <p:ph type="body" sz="half" idx="2"/>
          </p:nvPr>
        </p:nvSpPr>
        <p:spPr/>
        <p:txBody>
          <a:bodyPr/>
          <a:lstStyle/>
          <a:p>
            <a:r>
              <a:rPr lang="de-DE" sz="1400"/>
              <a:t>Open Source bezeichnet Software, deren Quellcode öffentlich zugänglich ist und von der Community entwickelt und verbessert werden kann. Diese offene Zusammenarbeit hat zur Verbreitung und Beliebtheit von Open Source Software beigetragen.</a:t>
            </a:r>
          </a:p>
        </p:txBody>
      </p:sp>
      <p:sp>
        <p:nvSpPr>
          <p:cNvPr id="5" name="Textplatzhalter 4">
            <a:extLst>
              <a:ext uri="{FF2B5EF4-FFF2-40B4-BE49-F238E27FC236}">
                <a16:creationId xmlns:a16="http://schemas.microsoft.com/office/drawing/2014/main" id="{86737471-9484-4116-83F8-6CBB27D5DD75}"/>
              </a:ext>
            </a:extLst>
          </p:cNvPr>
          <p:cNvSpPr>
            <a:spLocks noGrp="1"/>
          </p:cNvSpPr>
          <p:nvPr>
            <p:ph type="body" idx="13"/>
          </p:nvPr>
        </p:nvSpPr>
        <p:spPr/>
        <p:txBody>
          <a:bodyPr/>
          <a:lstStyle/>
          <a:p>
            <a:r>
              <a:rPr lang="de-DE"/>
              <a:t>Vorteile</a:t>
            </a:r>
          </a:p>
        </p:txBody>
      </p:sp>
      <p:sp>
        <p:nvSpPr>
          <p:cNvPr id="6" name="Textplatzhalter 5">
            <a:extLst>
              <a:ext uri="{FF2B5EF4-FFF2-40B4-BE49-F238E27FC236}">
                <a16:creationId xmlns:a16="http://schemas.microsoft.com/office/drawing/2014/main" id="{611B3EC2-01BD-4660-01D2-69EAB3E75EC2}"/>
              </a:ext>
            </a:extLst>
          </p:cNvPr>
          <p:cNvSpPr>
            <a:spLocks noGrp="1"/>
          </p:cNvSpPr>
          <p:nvPr>
            <p:ph type="body" sz="half" idx="14"/>
          </p:nvPr>
        </p:nvSpPr>
        <p:spPr/>
        <p:txBody>
          <a:bodyPr/>
          <a:lstStyle/>
          <a:p>
            <a:r>
              <a:rPr lang="de-DE" sz="1400"/>
              <a:t>Kostenlose Nutzung, transparente Entwicklung, Flexibilität, hohe Qualität und hohe Sicherheit sind einige der Hauptgründe, warum Open Source so verbreitet ist.</a:t>
            </a:r>
          </a:p>
        </p:txBody>
      </p:sp>
      <p:sp>
        <p:nvSpPr>
          <p:cNvPr id="7" name="Textplatzhalter 6">
            <a:extLst>
              <a:ext uri="{FF2B5EF4-FFF2-40B4-BE49-F238E27FC236}">
                <a16:creationId xmlns:a16="http://schemas.microsoft.com/office/drawing/2014/main" id="{826F103F-0515-4067-E359-A7CB9EBF959E}"/>
              </a:ext>
            </a:extLst>
          </p:cNvPr>
          <p:cNvSpPr>
            <a:spLocks noGrp="1"/>
          </p:cNvSpPr>
          <p:nvPr>
            <p:ph type="body" idx="15"/>
          </p:nvPr>
        </p:nvSpPr>
        <p:spPr/>
        <p:txBody>
          <a:bodyPr/>
          <a:lstStyle/>
          <a:p>
            <a:r>
              <a:rPr lang="de-DE"/>
              <a:t>Verbreitung</a:t>
            </a:r>
          </a:p>
        </p:txBody>
      </p:sp>
      <p:sp>
        <p:nvSpPr>
          <p:cNvPr id="8" name="Textplatzhalter 7">
            <a:extLst>
              <a:ext uri="{FF2B5EF4-FFF2-40B4-BE49-F238E27FC236}">
                <a16:creationId xmlns:a16="http://schemas.microsoft.com/office/drawing/2014/main" id="{E7B6A572-F927-51E7-723F-4CEB8BEDA8C6}"/>
              </a:ext>
            </a:extLst>
          </p:cNvPr>
          <p:cNvSpPr>
            <a:spLocks noGrp="1"/>
          </p:cNvSpPr>
          <p:nvPr>
            <p:ph type="body" sz="half" idx="16"/>
          </p:nvPr>
        </p:nvSpPr>
        <p:spPr/>
        <p:txBody>
          <a:bodyPr/>
          <a:lstStyle/>
          <a:p>
            <a:r>
              <a:rPr lang="de-DE" sz="1400"/>
              <a:t>Open Source Software wird in einer Vielzahl von Bereichen eingesetzt, von Betriebssystemen wie Linux bis hin zu Anwendungssoftware wie Firefox und LibreOffice.</a:t>
            </a:r>
          </a:p>
        </p:txBody>
      </p:sp>
      <p:pic>
        <p:nvPicPr>
          <p:cNvPr id="11" name="Bildplatzhalter 10">
            <a:extLst>
              <a:ext uri="{FF2B5EF4-FFF2-40B4-BE49-F238E27FC236}">
                <a16:creationId xmlns:a16="http://schemas.microsoft.com/office/drawing/2014/main" id="{48A30C05-D163-F538-03FD-265068401231}"/>
              </a:ext>
            </a:extLst>
          </p:cNvPr>
          <p:cNvPicPr>
            <a:picLocks noGrp="1" noChangeAspect="1"/>
          </p:cNvPicPr>
          <p:nvPr>
            <p:ph type="pic" sz="quarter" idx="17"/>
          </p:nvPr>
        </p:nvPicPr>
        <p:blipFill>
          <a:blip r:embed="rId2"/>
          <a:srcRect l="16667" r="16667"/>
          <a:stretch>
            <a:fillRect/>
          </a:stretch>
        </p:blipFill>
        <p:spPr/>
      </p:pic>
      <p:sp>
        <p:nvSpPr>
          <p:cNvPr id="10" name="Textplatzhalter 9">
            <a:extLst>
              <a:ext uri="{FF2B5EF4-FFF2-40B4-BE49-F238E27FC236}">
                <a16:creationId xmlns:a16="http://schemas.microsoft.com/office/drawing/2014/main" id="{B8F267ED-67AF-B638-45FF-5C003ABBE425}"/>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41467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EFA058-03BE-5B3D-2920-C0D561E9B052}"/>
              </a:ext>
            </a:extLst>
          </p:cNvPr>
          <p:cNvSpPr>
            <a:spLocks noGrp="1"/>
          </p:cNvSpPr>
          <p:nvPr>
            <p:ph type="title"/>
          </p:nvPr>
        </p:nvSpPr>
        <p:spPr/>
        <p:txBody>
          <a:bodyPr/>
          <a:lstStyle/>
          <a:p>
            <a:r>
              <a:rPr lang="de-DE"/>
              <a:t>Vor- und Nachteile</a:t>
            </a:r>
          </a:p>
        </p:txBody>
      </p:sp>
      <p:sp>
        <p:nvSpPr>
          <p:cNvPr id="3" name="Textplatzhalter 2">
            <a:extLst>
              <a:ext uri="{FF2B5EF4-FFF2-40B4-BE49-F238E27FC236}">
                <a16:creationId xmlns:a16="http://schemas.microsoft.com/office/drawing/2014/main" id="{0AE1EF23-F793-AAEE-6068-A0EC42D2A15C}"/>
              </a:ext>
            </a:extLst>
          </p:cNvPr>
          <p:cNvSpPr>
            <a:spLocks noGrp="1"/>
          </p:cNvSpPr>
          <p:nvPr>
            <p:ph type="body" idx="18"/>
          </p:nvPr>
        </p:nvSpPr>
        <p:spPr/>
        <p:txBody>
          <a:bodyPr/>
          <a:lstStyle/>
          <a:p>
            <a:r>
              <a:rPr lang="de-DE"/>
              <a:t>Vorteile</a:t>
            </a:r>
          </a:p>
        </p:txBody>
      </p:sp>
      <p:sp>
        <p:nvSpPr>
          <p:cNvPr id="4" name="Textplatzhalter 3">
            <a:extLst>
              <a:ext uri="{FF2B5EF4-FFF2-40B4-BE49-F238E27FC236}">
                <a16:creationId xmlns:a16="http://schemas.microsoft.com/office/drawing/2014/main" id="{FE646EA7-1D9E-F433-0682-E3FF3137B92A}"/>
              </a:ext>
            </a:extLst>
          </p:cNvPr>
          <p:cNvSpPr>
            <a:spLocks noGrp="1"/>
          </p:cNvSpPr>
          <p:nvPr>
            <p:ph type="body" sz="half" idx="19"/>
          </p:nvPr>
        </p:nvSpPr>
        <p:spPr/>
        <p:txBody>
          <a:bodyPr/>
          <a:lstStyle/>
          <a:p>
            <a:r>
              <a:rPr lang="de-DE" sz="1400"/>
              <a:t>Transparente Entwicklung, hohe Anpassungsfähigkeit, breite Community-Unterstützung und niedrigere Kosten im Vergleich zu proprietärer Software sind einige der Vorteile von Open Source.</a:t>
            </a:r>
          </a:p>
        </p:txBody>
      </p:sp>
      <p:sp>
        <p:nvSpPr>
          <p:cNvPr id="5" name="Textplatzhalter 4">
            <a:extLst>
              <a:ext uri="{FF2B5EF4-FFF2-40B4-BE49-F238E27FC236}">
                <a16:creationId xmlns:a16="http://schemas.microsoft.com/office/drawing/2014/main" id="{AEC7BF1B-51CF-C982-A620-210984622A4A}"/>
              </a:ext>
            </a:extLst>
          </p:cNvPr>
          <p:cNvSpPr>
            <a:spLocks noGrp="1"/>
          </p:cNvSpPr>
          <p:nvPr>
            <p:ph type="body" idx="21"/>
          </p:nvPr>
        </p:nvSpPr>
        <p:spPr/>
        <p:txBody>
          <a:bodyPr/>
          <a:lstStyle/>
          <a:p>
            <a:r>
              <a:rPr lang="de-DE"/>
              <a:t>Nachteile</a:t>
            </a:r>
          </a:p>
        </p:txBody>
      </p:sp>
      <p:sp>
        <p:nvSpPr>
          <p:cNvPr id="6" name="Textplatzhalter 5">
            <a:extLst>
              <a:ext uri="{FF2B5EF4-FFF2-40B4-BE49-F238E27FC236}">
                <a16:creationId xmlns:a16="http://schemas.microsoft.com/office/drawing/2014/main" id="{E9D35040-92D5-9231-5A43-76F407796773}"/>
              </a:ext>
            </a:extLst>
          </p:cNvPr>
          <p:cNvSpPr>
            <a:spLocks noGrp="1"/>
          </p:cNvSpPr>
          <p:nvPr>
            <p:ph type="body" sz="half" idx="22"/>
          </p:nvPr>
        </p:nvSpPr>
        <p:spPr/>
        <p:txBody>
          <a:bodyPr/>
          <a:lstStyle/>
          <a:p>
            <a:r>
              <a:rPr lang="de-DE" sz="1400"/>
              <a:t>Sicherheitsrisiken, mangelnder Kundensupport und potenzielle Kompatibilitätsprobleme mit proprietärer Software sind einige der Nachteile, die bei der Nutzung von Open Source auftreten können.</a:t>
            </a:r>
          </a:p>
        </p:txBody>
      </p:sp>
      <p:sp>
        <p:nvSpPr>
          <p:cNvPr id="7" name="Textplatzhalter 6">
            <a:extLst>
              <a:ext uri="{FF2B5EF4-FFF2-40B4-BE49-F238E27FC236}">
                <a16:creationId xmlns:a16="http://schemas.microsoft.com/office/drawing/2014/main" id="{4807A98F-DA27-0FF6-E7DB-48DE074A0E63}"/>
              </a:ext>
            </a:extLst>
          </p:cNvPr>
          <p:cNvSpPr>
            <a:spLocks noGrp="1"/>
          </p:cNvSpPr>
          <p:nvPr>
            <p:ph type="body" idx="24"/>
          </p:nvPr>
        </p:nvSpPr>
        <p:spPr/>
        <p:txBody>
          <a:bodyPr/>
          <a:lstStyle/>
          <a:p>
            <a:r>
              <a:rPr lang="de-DE"/>
              <a:t>Lizenzbedingungen</a:t>
            </a:r>
          </a:p>
        </p:txBody>
      </p:sp>
      <p:sp>
        <p:nvSpPr>
          <p:cNvPr id="8" name="Textplatzhalter 7">
            <a:extLst>
              <a:ext uri="{FF2B5EF4-FFF2-40B4-BE49-F238E27FC236}">
                <a16:creationId xmlns:a16="http://schemas.microsoft.com/office/drawing/2014/main" id="{D40E9DA7-31DA-B665-01F0-E76E835BBD83}"/>
              </a:ext>
            </a:extLst>
          </p:cNvPr>
          <p:cNvSpPr>
            <a:spLocks noGrp="1"/>
          </p:cNvSpPr>
          <p:nvPr>
            <p:ph type="body" sz="half" idx="25"/>
          </p:nvPr>
        </p:nvSpPr>
        <p:spPr/>
        <p:txBody>
          <a:bodyPr/>
          <a:lstStyle/>
          <a:p>
            <a:r>
              <a:rPr lang="de-DE" sz="1400"/>
              <a:t>Die Vielfalt der Open Source Lizenzen kann verwirrend sein und es ist wichtig, die Bestimmungen der jeweiligen Lizenz zu verstehen, um rechtliche Konflikte zu vermeiden.</a:t>
            </a:r>
          </a:p>
        </p:txBody>
      </p:sp>
      <p:pic>
        <p:nvPicPr>
          <p:cNvPr id="10" name="Bildplatzhalter 9">
            <a:extLst>
              <a:ext uri="{FF2B5EF4-FFF2-40B4-BE49-F238E27FC236}">
                <a16:creationId xmlns:a16="http://schemas.microsoft.com/office/drawing/2014/main" id="{D0663E13-33FC-0A7A-2F63-1FEF9FD2C6E7}"/>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67516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F8EE98-C44E-01E8-154A-1530B3705CE0}"/>
              </a:ext>
            </a:extLst>
          </p:cNvPr>
          <p:cNvSpPr>
            <a:spLocks noGrp="1"/>
          </p:cNvSpPr>
          <p:nvPr>
            <p:ph type="title"/>
          </p:nvPr>
        </p:nvSpPr>
        <p:spPr/>
        <p:txBody>
          <a:bodyPr/>
          <a:lstStyle/>
          <a:p>
            <a:r>
              <a:rPr lang="de-DE"/>
              <a:t>Sicherheitsrisiken</a:t>
            </a:r>
          </a:p>
        </p:txBody>
      </p:sp>
      <p:sp>
        <p:nvSpPr>
          <p:cNvPr id="3" name="Textplatzhalter 2">
            <a:extLst>
              <a:ext uri="{FF2B5EF4-FFF2-40B4-BE49-F238E27FC236}">
                <a16:creationId xmlns:a16="http://schemas.microsoft.com/office/drawing/2014/main" id="{AB22F4F0-EF7A-899E-5E13-26F67D117506}"/>
              </a:ext>
            </a:extLst>
          </p:cNvPr>
          <p:cNvSpPr>
            <a:spLocks noGrp="1"/>
          </p:cNvSpPr>
          <p:nvPr>
            <p:ph type="body" idx="1"/>
          </p:nvPr>
        </p:nvSpPr>
        <p:spPr/>
        <p:txBody>
          <a:bodyPr/>
          <a:lstStyle/>
          <a:p>
            <a:r>
              <a:rPr lang="de-DE"/>
              <a:t>Schwachstellen</a:t>
            </a:r>
          </a:p>
        </p:txBody>
      </p:sp>
      <p:sp>
        <p:nvSpPr>
          <p:cNvPr id="4" name="Textplatzhalter 3">
            <a:extLst>
              <a:ext uri="{FF2B5EF4-FFF2-40B4-BE49-F238E27FC236}">
                <a16:creationId xmlns:a16="http://schemas.microsoft.com/office/drawing/2014/main" id="{F7FDAB43-85C0-4F2F-8830-B855B0520CA0}"/>
              </a:ext>
            </a:extLst>
          </p:cNvPr>
          <p:cNvSpPr>
            <a:spLocks noGrp="1"/>
          </p:cNvSpPr>
          <p:nvPr>
            <p:ph type="body" sz="half" idx="2"/>
          </p:nvPr>
        </p:nvSpPr>
        <p:spPr/>
        <p:txBody>
          <a:bodyPr/>
          <a:lstStyle/>
          <a:p>
            <a:r>
              <a:rPr lang="de-DE" sz="1400"/>
              <a:t>Da der Quellcode öffentlich ist, können potenzielle Angreifer Sicherheitslücken in Open Source Software ausnutzen und so sensible Daten gefährden.</a:t>
            </a:r>
          </a:p>
        </p:txBody>
      </p:sp>
      <p:pic>
        <p:nvPicPr>
          <p:cNvPr id="11" name="Bildplatzhalter 10">
            <a:extLst>
              <a:ext uri="{FF2B5EF4-FFF2-40B4-BE49-F238E27FC236}">
                <a16:creationId xmlns:a16="http://schemas.microsoft.com/office/drawing/2014/main" id="{8A4BC60F-A730-5277-BA02-0F1E883027E6}"/>
              </a:ext>
            </a:extLst>
          </p:cNvPr>
          <p:cNvPicPr>
            <a:picLocks noGrp="1" noChangeAspect="1"/>
          </p:cNvPicPr>
          <p:nvPr>
            <p:ph type="pic" sz="quarter" idx="17"/>
          </p:nvPr>
        </p:nvPicPr>
        <p:blipFill>
          <a:blip r:embed="rId2"/>
          <a:srcRect l="16667" r="16667"/>
          <a:stretch>
            <a:fillRect/>
          </a:stretch>
        </p:blipFill>
        <p:spPr/>
      </p:pic>
      <p:sp>
        <p:nvSpPr>
          <p:cNvPr id="6" name="Textplatzhalter 5">
            <a:extLst>
              <a:ext uri="{FF2B5EF4-FFF2-40B4-BE49-F238E27FC236}">
                <a16:creationId xmlns:a16="http://schemas.microsoft.com/office/drawing/2014/main" id="{5B01E441-0B4D-9433-1A6D-8DA8E93B65A5}"/>
              </a:ext>
            </a:extLst>
          </p:cNvPr>
          <p:cNvSpPr>
            <a:spLocks noGrp="1"/>
          </p:cNvSpPr>
          <p:nvPr>
            <p:ph type="body" idx="18"/>
          </p:nvPr>
        </p:nvSpPr>
        <p:spPr/>
        <p:txBody>
          <a:bodyPr/>
          <a:lstStyle/>
          <a:p>
            <a:r>
              <a:rPr lang="de-DE"/>
              <a:t>Mangelnde Aktualisierungen</a:t>
            </a:r>
          </a:p>
        </p:txBody>
      </p:sp>
      <p:sp>
        <p:nvSpPr>
          <p:cNvPr id="7" name="Textplatzhalter 6">
            <a:extLst>
              <a:ext uri="{FF2B5EF4-FFF2-40B4-BE49-F238E27FC236}">
                <a16:creationId xmlns:a16="http://schemas.microsoft.com/office/drawing/2014/main" id="{142B6074-37D4-5A3F-DF42-B06D22ECFE14}"/>
              </a:ext>
            </a:extLst>
          </p:cNvPr>
          <p:cNvSpPr>
            <a:spLocks noGrp="1"/>
          </p:cNvSpPr>
          <p:nvPr>
            <p:ph type="body" sz="half" idx="19"/>
          </p:nvPr>
        </p:nvSpPr>
        <p:spPr/>
        <p:txBody>
          <a:bodyPr/>
          <a:lstStyle/>
          <a:p>
            <a:r>
              <a:rPr lang="de-DE" sz="1400"/>
              <a:t>Nicht alle Open Source Projekte erhalten regelmäßige Sicherheitsupdates, was das Risiko von Angriffen und Datenverlust erhöhen kann.</a:t>
            </a:r>
          </a:p>
        </p:txBody>
      </p:sp>
      <p:sp>
        <p:nvSpPr>
          <p:cNvPr id="8" name="Textplatzhalter 7">
            <a:extLst>
              <a:ext uri="{FF2B5EF4-FFF2-40B4-BE49-F238E27FC236}">
                <a16:creationId xmlns:a16="http://schemas.microsoft.com/office/drawing/2014/main" id="{11E7DE80-59E3-6494-6B66-87799FFBB1A2}"/>
              </a:ext>
            </a:extLst>
          </p:cNvPr>
          <p:cNvSpPr>
            <a:spLocks noGrp="1"/>
          </p:cNvSpPr>
          <p:nvPr>
            <p:ph type="body" idx="20"/>
          </p:nvPr>
        </p:nvSpPr>
        <p:spPr/>
        <p:txBody>
          <a:bodyPr/>
          <a:lstStyle/>
          <a:p>
            <a:r>
              <a:rPr lang="de-DE"/>
              <a:t>Abhängigkeit von Drittanbietern</a:t>
            </a:r>
          </a:p>
        </p:txBody>
      </p:sp>
      <p:sp>
        <p:nvSpPr>
          <p:cNvPr id="9" name="Textplatzhalter 8">
            <a:extLst>
              <a:ext uri="{FF2B5EF4-FFF2-40B4-BE49-F238E27FC236}">
                <a16:creationId xmlns:a16="http://schemas.microsoft.com/office/drawing/2014/main" id="{AA223A0E-09B3-8052-DBC6-A8DA95C0C552}"/>
              </a:ext>
            </a:extLst>
          </p:cNvPr>
          <p:cNvSpPr>
            <a:spLocks noGrp="1"/>
          </p:cNvSpPr>
          <p:nvPr>
            <p:ph type="body" sz="half" idx="21"/>
          </p:nvPr>
        </p:nvSpPr>
        <p:spPr/>
        <p:txBody>
          <a:bodyPr/>
          <a:lstStyle/>
          <a:p>
            <a:r>
              <a:rPr lang="de-DE" sz="1400"/>
              <a:t>Die Verwendung von Open Source Komponenten, auf die man keine direkte Kontrolle hat, kann zu Sicherheitsrisiken führen, wenn diese Komponenten von Dritten manipuliert werden.</a:t>
            </a:r>
          </a:p>
        </p:txBody>
      </p:sp>
      <p:sp>
        <p:nvSpPr>
          <p:cNvPr id="10" name="Textplatzhalter 9">
            <a:extLst>
              <a:ext uri="{FF2B5EF4-FFF2-40B4-BE49-F238E27FC236}">
                <a16:creationId xmlns:a16="http://schemas.microsoft.com/office/drawing/2014/main" id="{D2278F83-6D21-D9B9-0C06-63BB23DA41EB}"/>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60817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60BE0-171F-39AC-FA35-E457176EB1E0}"/>
              </a:ext>
            </a:extLst>
          </p:cNvPr>
          <p:cNvSpPr>
            <a:spLocks noGrp="1"/>
          </p:cNvSpPr>
          <p:nvPr>
            <p:ph type="title"/>
          </p:nvPr>
        </p:nvSpPr>
        <p:spPr/>
        <p:txBody>
          <a:bodyPr/>
          <a:lstStyle/>
          <a:p>
            <a:r>
              <a:rPr lang="de-DE"/>
              <a:t>Beispiele für Sicherheitsverletzungen</a:t>
            </a:r>
          </a:p>
        </p:txBody>
      </p:sp>
      <p:sp>
        <p:nvSpPr>
          <p:cNvPr id="3" name="Textplatzhalter 2">
            <a:extLst>
              <a:ext uri="{FF2B5EF4-FFF2-40B4-BE49-F238E27FC236}">
                <a16:creationId xmlns:a16="http://schemas.microsoft.com/office/drawing/2014/main" id="{1B3B0769-33B0-456E-AEC5-654956EE1639}"/>
              </a:ext>
            </a:extLst>
          </p:cNvPr>
          <p:cNvSpPr>
            <a:spLocks noGrp="1"/>
          </p:cNvSpPr>
          <p:nvPr>
            <p:ph type="body" idx="1"/>
          </p:nvPr>
        </p:nvSpPr>
        <p:spPr/>
        <p:txBody>
          <a:bodyPr/>
          <a:lstStyle/>
          <a:p>
            <a:r>
              <a:rPr lang="de-DE"/>
              <a:t>Heartbleed-Bug</a:t>
            </a:r>
          </a:p>
        </p:txBody>
      </p:sp>
      <p:sp>
        <p:nvSpPr>
          <p:cNvPr id="4" name="Textplatzhalter 3">
            <a:extLst>
              <a:ext uri="{FF2B5EF4-FFF2-40B4-BE49-F238E27FC236}">
                <a16:creationId xmlns:a16="http://schemas.microsoft.com/office/drawing/2014/main" id="{4B9DD363-C5D5-CBF4-8031-5DAD6515FE1C}"/>
              </a:ext>
            </a:extLst>
          </p:cNvPr>
          <p:cNvSpPr>
            <a:spLocks noGrp="1"/>
          </p:cNvSpPr>
          <p:nvPr>
            <p:ph type="body" sz="half" idx="2"/>
          </p:nvPr>
        </p:nvSpPr>
        <p:spPr/>
        <p:txBody>
          <a:bodyPr/>
          <a:lstStyle/>
          <a:p>
            <a:r>
              <a:rPr lang="de-DE" sz="1400"/>
              <a:t>Der Heartbleed-Bug war eine schwerwiegende Sicherheitslücke in der OpenSSL-Bibliothek, die sensible Informationen wie Passwörter und Schlüssel offengelegt hat, was zu weitreichenden Sicherheitsverletzungen führte.</a:t>
            </a:r>
          </a:p>
        </p:txBody>
      </p:sp>
      <p:sp>
        <p:nvSpPr>
          <p:cNvPr id="5" name="Textplatzhalter 4">
            <a:extLst>
              <a:ext uri="{FF2B5EF4-FFF2-40B4-BE49-F238E27FC236}">
                <a16:creationId xmlns:a16="http://schemas.microsoft.com/office/drawing/2014/main" id="{347E8DF6-4BEA-C6C3-0C4C-78FBF7BE2FD8}"/>
              </a:ext>
            </a:extLst>
          </p:cNvPr>
          <p:cNvSpPr>
            <a:spLocks noGrp="1"/>
          </p:cNvSpPr>
          <p:nvPr>
            <p:ph type="body" idx="18"/>
          </p:nvPr>
        </p:nvSpPr>
        <p:spPr/>
        <p:txBody>
          <a:bodyPr/>
          <a:lstStyle/>
          <a:p>
            <a:r>
              <a:rPr lang="de-DE"/>
              <a:t>Shellshock-Angriff</a:t>
            </a:r>
          </a:p>
        </p:txBody>
      </p:sp>
      <p:sp>
        <p:nvSpPr>
          <p:cNvPr id="6" name="Textplatzhalter 5">
            <a:extLst>
              <a:ext uri="{FF2B5EF4-FFF2-40B4-BE49-F238E27FC236}">
                <a16:creationId xmlns:a16="http://schemas.microsoft.com/office/drawing/2014/main" id="{2F374BAA-1D7D-1760-78FF-62831A1E0EA6}"/>
              </a:ext>
            </a:extLst>
          </p:cNvPr>
          <p:cNvSpPr>
            <a:spLocks noGrp="1"/>
          </p:cNvSpPr>
          <p:nvPr>
            <p:ph type="body" sz="half" idx="19"/>
          </p:nvPr>
        </p:nvSpPr>
        <p:spPr/>
        <p:txBody>
          <a:bodyPr/>
          <a:lstStyle/>
          <a:p>
            <a:r>
              <a:rPr lang="de-DE" sz="1400"/>
              <a:t>Der Shellshock-Angriff war ein Exploit in der Bash-Shell, der es Angreifern ermöglichte, unerwünschte Befehle auszuführen und Systeme zu kompromittieren, die auf Open Source Software basieren.</a:t>
            </a:r>
          </a:p>
        </p:txBody>
      </p:sp>
      <p:sp>
        <p:nvSpPr>
          <p:cNvPr id="7" name="Textplatzhalter 6">
            <a:extLst>
              <a:ext uri="{FF2B5EF4-FFF2-40B4-BE49-F238E27FC236}">
                <a16:creationId xmlns:a16="http://schemas.microsoft.com/office/drawing/2014/main" id="{92B68790-8924-0D4B-E01F-DCD7618ACB10}"/>
              </a:ext>
            </a:extLst>
          </p:cNvPr>
          <p:cNvSpPr>
            <a:spLocks noGrp="1"/>
          </p:cNvSpPr>
          <p:nvPr>
            <p:ph type="body" idx="20"/>
          </p:nvPr>
        </p:nvSpPr>
        <p:spPr/>
        <p:txBody>
          <a:bodyPr/>
          <a:lstStyle/>
          <a:p>
            <a:r>
              <a:rPr lang="de-DE"/>
              <a:t>Apache Struts Sicherheitslücke</a:t>
            </a:r>
          </a:p>
        </p:txBody>
      </p:sp>
      <p:sp>
        <p:nvSpPr>
          <p:cNvPr id="8" name="Textplatzhalter 7">
            <a:extLst>
              <a:ext uri="{FF2B5EF4-FFF2-40B4-BE49-F238E27FC236}">
                <a16:creationId xmlns:a16="http://schemas.microsoft.com/office/drawing/2014/main" id="{16EBE741-941D-4DE2-5B6A-60253C349666}"/>
              </a:ext>
            </a:extLst>
          </p:cNvPr>
          <p:cNvSpPr>
            <a:spLocks noGrp="1"/>
          </p:cNvSpPr>
          <p:nvPr>
            <p:ph type="body" sz="half" idx="21"/>
          </p:nvPr>
        </p:nvSpPr>
        <p:spPr/>
        <p:txBody>
          <a:bodyPr/>
          <a:lstStyle/>
          <a:p>
            <a:r>
              <a:rPr lang="de-DE" sz="1400"/>
              <a:t>Die Apache Struts Sicherheitslücke führte zu zahlreichen Hacks und Datenlecks bei Unternehmen wie Equifax, weil nicht gepatchte Anwendungen das Einfallstor für Hacker bildeten.</a:t>
            </a:r>
          </a:p>
        </p:txBody>
      </p:sp>
      <p:pic>
        <p:nvPicPr>
          <p:cNvPr id="10" name="Bildplatzhalter 9">
            <a:extLst>
              <a:ext uri="{FF2B5EF4-FFF2-40B4-BE49-F238E27FC236}">
                <a16:creationId xmlns:a16="http://schemas.microsoft.com/office/drawing/2014/main" id="{566D7315-8D42-928B-9BA3-BDA5FFCDE929}"/>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2516579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2DD0AC-92FD-F440-2382-D8EF9279C782}"/>
              </a:ext>
            </a:extLst>
          </p:cNvPr>
          <p:cNvSpPr>
            <a:spLocks noGrp="1"/>
          </p:cNvSpPr>
          <p:nvPr>
            <p:ph type="title"/>
          </p:nvPr>
        </p:nvSpPr>
        <p:spPr/>
        <p:txBody>
          <a:bodyPr/>
          <a:lstStyle/>
          <a:p>
            <a:r>
              <a:rPr lang="de-DE"/>
              <a:t>Risikomanagement</a:t>
            </a:r>
          </a:p>
        </p:txBody>
      </p:sp>
      <p:sp>
        <p:nvSpPr>
          <p:cNvPr id="3" name="Textplatzhalter 2">
            <a:extLst>
              <a:ext uri="{FF2B5EF4-FFF2-40B4-BE49-F238E27FC236}">
                <a16:creationId xmlns:a16="http://schemas.microsoft.com/office/drawing/2014/main" id="{DD6DC799-DBC2-21C1-AC6E-85FCC6F9F135}"/>
              </a:ext>
            </a:extLst>
          </p:cNvPr>
          <p:cNvSpPr>
            <a:spLocks noGrp="1"/>
          </p:cNvSpPr>
          <p:nvPr>
            <p:ph type="body" idx="1"/>
          </p:nvPr>
        </p:nvSpPr>
        <p:spPr/>
        <p:txBody>
          <a:bodyPr/>
          <a:lstStyle/>
          <a:p>
            <a:r>
              <a:rPr lang="de-DE"/>
              <a:t>Quellcode-Überprüfung</a:t>
            </a:r>
          </a:p>
        </p:txBody>
      </p:sp>
      <p:sp>
        <p:nvSpPr>
          <p:cNvPr id="4" name="Textplatzhalter 3">
            <a:extLst>
              <a:ext uri="{FF2B5EF4-FFF2-40B4-BE49-F238E27FC236}">
                <a16:creationId xmlns:a16="http://schemas.microsoft.com/office/drawing/2014/main" id="{E55E855C-C211-162F-5B42-86ECED2C5289}"/>
              </a:ext>
            </a:extLst>
          </p:cNvPr>
          <p:cNvSpPr>
            <a:spLocks noGrp="1"/>
          </p:cNvSpPr>
          <p:nvPr>
            <p:ph type="body" sz="half" idx="2"/>
          </p:nvPr>
        </p:nvSpPr>
        <p:spPr/>
        <p:txBody>
          <a:bodyPr/>
          <a:lstStyle/>
          <a:p>
            <a:r>
              <a:rPr lang="de-DE" sz="1400"/>
              <a:t>Regelmäßige Überprüfung des Quellcodes von Open Source Projekten auf Sicherheitslücken und Aktualisierungen, um potenzielle Risiken frühzeitig zu erkennen.</a:t>
            </a:r>
          </a:p>
        </p:txBody>
      </p:sp>
      <p:sp>
        <p:nvSpPr>
          <p:cNvPr id="5" name="Textplatzhalter 4">
            <a:extLst>
              <a:ext uri="{FF2B5EF4-FFF2-40B4-BE49-F238E27FC236}">
                <a16:creationId xmlns:a16="http://schemas.microsoft.com/office/drawing/2014/main" id="{02AD5B95-F125-8223-FDB0-2C7EFBEF89F3}"/>
              </a:ext>
            </a:extLst>
          </p:cNvPr>
          <p:cNvSpPr>
            <a:spLocks noGrp="1"/>
          </p:cNvSpPr>
          <p:nvPr>
            <p:ph type="body" idx="13"/>
          </p:nvPr>
        </p:nvSpPr>
        <p:spPr/>
        <p:txBody>
          <a:bodyPr/>
          <a:lstStyle/>
          <a:p>
            <a:r>
              <a:rPr lang="de-DE"/>
              <a:t>Patch-Management</a:t>
            </a:r>
          </a:p>
        </p:txBody>
      </p:sp>
      <p:sp>
        <p:nvSpPr>
          <p:cNvPr id="6" name="Textplatzhalter 5">
            <a:extLst>
              <a:ext uri="{FF2B5EF4-FFF2-40B4-BE49-F238E27FC236}">
                <a16:creationId xmlns:a16="http://schemas.microsoft.com/office/drawing/2014/main" id="{39A0B900-EC8B-B781-9C90-806D7C9BFAB0}"/>
              </a:ext>
            </a:extLst>
          </p:cNvPr>
          <p:cNvSpPr>
            <a:spLocks noGrp="1"/>
          </p:cNvSpPr>
          <p:nvPr>
            <p:ph type="body" sz="half" idx="14"/>
          </p:nvPr>
        </p:nvSpPr>
        <p:spPr/>
        <p:txBody>
          <a:bodyPr/>
          <a:lstStyle/>
          <a:p>
            <a:r>
              <a:rPr lang="de-DE" sz="1400"/>
              <a:t>Effektives Patch-Management, um Sicherheitsupdates zeitnah zu implementieren und so die Angriffsfläche für potenzielle Bedrohungen zu reduzieren.</a:t>
            </a:r>
          </a:p>
        </p:txBody>
      </p:sp>
      <p:sp>
        <p:nvSpPr>
          <p:cNvPr id="7" name="Textplatzhalter 6">
            <a:extLst>
              <a:ext uri="{FF2B5EF4-FFF2-40B4-BE49-F238E27FC236}">
                <a16:creationId xmlns:a16="http://schemas.microsoft.com/office/drawing/2014/main" id="{9F253353-82E6-E501-E2CD-FDE2D64964C8}"/>
              </a:ext>
            </a:extLst>
          </p:cNvPr>
          <p:cNvSpPr>
            <a:spLocks noGrp="1"/>
          </p:cNvSpPr>
          <p:nvPr>
            <p:ph type="body" idx="15"/>
          </p:nvPr>
        </p:nvSpPr>
        <p:spPr/>
        <p:txBody>
          <a:bodyPr/>
          <a:lstStyle/>
          <a:p>
            <a:r>
              <a:rPr lang="de-DE"/>
              <a:t>Sicherheitsrichtlinien</a:t>
            </a:r>
          </a:p>
        </p:txBody>
      </p:sp>
      <p:sp>
        <p:nvSpPr>
          <p:cNvPr id="8" name="Textplatzhalter 7">
            <a:extLst>
              <a:ext uri="{FF2B5EF4-FFF2-40B4-BE49-F238E27FC236}">
                <a16:creationId xmlns:a16="http://schemas.microsoft.com/office/drawing/2014/main" id="{B4F80CB0-B49D-3407-BB05-75536C231B23}"/>
              </a:ext>
            </a:extLst>
          </p:cNvPr>
          <p:cNvSpPr>
            <a:spLocks noGrp="1"/>
          </p:cNvSpPr>
          <p:nvPr>
            <p:ph type="body" sz="half" idx="16"/>
          </p:nvPr>
        </p:nvSpPr>
        <p:spPr/>
        <p:txBody>
          <a:bodyPr/>
          <a:lstStyle/>
          <a:p>
            <a:r>
              <a:rPr lang="de-DE" sz="1400"/>
              <a:t>Erstellung und Umsetzung von klaren Sicherheitsrichtlinien für die Verwendung von Open Source Software, um Risiken zu minimieren und Sicherheitsstandards zu gewährleisten.</a:t>
            </a:r>
          </a:p>
        </p:txBody>
      </p:sp>
      <p:pic>
        <p:nvPicPr>
          <p:cNvPr id="11" name="Bildplatzhalter 10">
            <a:extLst>
              <a:ext uri="{FF2B5EF4-FFF2-40B4-BE49-F238E27FC236}">
                <a16:creationId xmlns:a16="http://schemas.microsoft.com/office/drawing/2014/main" id="{B8E9F6E5-5B93-687C-937A-C0E44A79C93E}"/>
              </a:ext>
            </a:extLst>
          </p:cNvPr>
          <p:cNvPicPr>
            <a:picLocks noGrp="1" noChangeAspect="1"/>
          </p:cNvPicPr>
          <p:nvPr>
            <p:ph type="pic" sz="quarter" idx="17"/>
          </p:nvPr>
        </p:nvPicPr>
        <p:blipFill>
          <a:blip r:embed="rId2"/>
          <a:srcRect l="16667" r="16667"/>
          <a:stretch>
            <a:fillRect/>
          </a:stretch>
        </p:blipFill>
        <p:spPr/>
      </p:pic>
      <p:sp>
        <p:nvSpPr>
          <p:cNvPr id="10" name="Textplatzhalter 9">
            <a:extLst>
              <a:ext uri="{FF2B5EF4-FFF2-40B4-BE49-F238E27FC236}">
                <a16:creationId xmlns:a16="http://schemas.microsoft.com/office/drawing/2014/main" id="{FB2281BB-618E-A64E-4484-1919C34476CF}"/>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2998390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D8F686-FE35-2CE2-7B05-5F7A203B0276}"/>
              </a:ext>
            </a:extLst>
          </p:cNvPr>
          <p:cNvSpPr>
            <a:spLocks noGrp="1"/>
          </p:cNvSpPr>
          <p:nvPr>
            <p:ph type="title"/>
          </p:nvPr>
        </p:nvSpPr>
        <p:spPr/>
        <p:txBody>
          <a:bodyPr/>
          <a:lstStyle/>
          <a:p>
            <a:r>
              <a:rPr lang="de-DE"/>
              <a:t>Best Practices</a:t>
            </a:r>
          </a:p>
        </p:txBody>
      </p:sp>
      <p:sp>
        <p:nvSpPr>
          <p:cNvPr id="3" name="Textplatzhalter 2">
            <a:extLst>
              <a:ext uri="{FF2B5EF4-FFF2-40B4-BE49-F238E27FC236}">
                <a16:creationId xmlns:a16="http://schemas.microsoft.com/office/drawing/2014/main" id="{A1CA37B1-F485-F525-481C-36B1C3330EFB}"/>
              </a:ext>
            </a:extLst>
          </p:cNvPr>
          <p:cNvSpPr>
            <a:spLocks noGrp="1"/>
          </p:cNvSpPr>
          <p:nvPr>
            <p:ph type="body" idx="18"/>
          </p:nvPr>
        </p:nvSpPr>
        <p:spPr/>
        <p:txBody>
          <a:bodyPr/>
          <a:lstStyle/>
          <a:p>
            <a:r>
              <a:rPr lang="de-DE"/>
              <a:t>Up-to-date halten</a:t>
            </a:r>
          </a:p>
        </p:txBody>
      </p:sp>
      <p:sp>
        <p:nvSpPr>
          <p:cNvPr id="4" name="Textplatzhalter 3">
            <a:extLst>
              <a:ext uri="{FF2B5EF4-FFF2-40B4-BE49-F238E27FC236}">
                <a16:creationId xmlns:a16="http://schemas.microsoft.com/office/drawing/2014/main" id="{5F4D0F6F-0ADD-19F4-5B8F-37E71252CB00}"/>
              </a:ext>
            </a:extLst>
          </p:cNvPr>
          <p:cNvSpPr>
            <a:spLocks noGrp="1"/>
          </p:cNvSpPr>
          <p:nvPr>
            <p:ph type="body" sz="half" idx="19"/>
          </p:nvPr>
        </p:nvSpPr>
        <p:spPr/>
        <p:txBody>
          <a:bodyPr/>
          <a:lstStyle/>
          <a:p>
            <a:r>
              <a:rPr lang="de-DE" sz="1400"/>
              <a:t>Regelmäßige Aktualisierung und Überwachung von Open Source Komponenten, um von den neuesten Sicherheitsupdates und Bugfixes zu profitieren.</a:t>
            </a:r>
          </a:p>
        </p:txBody>
      </p:sp>
      <p:sp>
        <p:nvSpPr>
          <p:cNvPr id="5" name="Textplatzhalter 4">
            <a:extLst>
              <a:ext uri="{FF2B5EF4-FFF2-40B4-BE49-F238E27FC236}">
                <a16:creationId xmlns:a16="http://schemas.microsoft.com/office/drawing/2014/main" id="{702C13B9-6213-C76A-60FE-C17EAAB0320C}"/>
              </a:ext>
            </a:extLst>
          </p:cNvPr>
          <p:cNvSpPr>
            <a:spLocks noGrp="1"/>
          </p:cNvSpPr>
          <p:nvPr>
            <p:ph type="body" idx="21"/>
          </p:nvPr>
        </p:nvSpPr>
        <p:spPr/>
        <p:txBody>
          <a:bodyPr/>
          <a:lstStyle/>
          <a:p>
            <a:r>
              <a:rPr lang="de-DE"/>
              <a:t>Community-Engagement</a:t>
            </a:r>
          </a:p>
        </p:txBody>
      </p:sp>
      <p:sp>
        <p:nvSpPr>
          <p:cNvPr id="6" name="Textplatzhalter 5">
            <a:extLst>
              <a:ext uri="{FF2B5EF4-FFF2-40B4-BE49-F238E27FC236}">
                <a16:creationId xmlns:a16="http://schemas.microsoft.com/office/drawing/2014/main" id="{C782145A-8908-9547-16E5-1098AF164B3B}"/>
              </a:ext>
            </a:extLst>
          </p:cNvPr>
          <p:cNvSpPr>
            <a:spLocks noGrp="1"/>
          </p:cNvSpPr>
          <p:nvPr>
            <p:ph type="body" sz="half" idx="22"/>
          </p:nvPr>
        </p:nvSpPr>
        <p:spPr/>
        <p:txBody>
          <a:bodyPr/>
          <a:lstStyle/>
          <a:p>
            <a:r>
              <a:rPr lang="de-DE" sz="1400"/>
              <a:t>Aktive Beteiligung an der Open Source Community, um Feedback zu erhalten, Sicherheitslücken zu melden und von gemeinsamem Wissen und Ressourcen zu profitieren.</a:t>
            </a:r>
          </a:p>
        </p:txBody>
      </p:sp>
      <p:sp>
        <p:nvSpPr>
          <p:cNvPr id="7" name="Textplatzhalter 6">
            <a:extLst>
              <a:ext uri="{FF2B5EF4-FFF2-40B4-BE49-F238E27FC236}">
                <a16:creationId xmlns:a16="http://schemas.microsoft.com/office/drawing/2014/main" id="{907C7ED8-5F31-5D0F-7698-A8B57F88CEF7}"/>
              </a:ext>
            </a:extLst>
          </p:cNvPr>
          <p:cNvSpPr>
            <a:spLocks noGrp="1"/>
          </p:cNvSpPr>
          <p:nvPr>
            <p:ph type="body" idx="24"/>
          </p:nvPr>
        </p:nvSpPr>
        <p:spPr/>
        <p:txBody>
          <a:bodyPr/>
          <a:lstStyle/>
          <a:p>
            <a:r>
              <a:rPr lang="de-DE"/>
              <a:t>Sicherheitstests</a:t>
            </a:r>
          </a:p>
        </p:txBody>
      </p:sp>
      <p:sp>
        <p:nvSpPr>
          <p:cNvPr id="8" name="Textplatzhalter 7">
            <a:extLst>
              <a:ext uri="{FF2B5EF4-FFF2-40B4-BE49-F238E27FC236}">
                <a16:creationId xmlns:a16="http://schemas.microsoft.com/office/drawing/2014/main" id="{9DBCF4BC-858D-6856-4022-09F9A611A482}"/>
              </a:ext>
            </a:extLst>
          </p:cNvPr>
          <p:cNvSpPr>
            <a:spLocks noGrp="1"/>
          </p:cNvSpPr>
          <p:nvPr>
            <p:ph type="body" sz="half" idx="25"/>
          </p:nvPr>
        </p:nvSpPr>
        <p:spPr/>
        <p:txBody>
          <a:bodyPr/>
          <a:lstStyle/>
          <a:p>
            <a:r>
              <a:rPr lang="de-DE" sz="1400"/>
              <a:t>Durchführung von regelmäßigen Sicherheitstests und Audits, um potenzielle Schwachstellen frühzeitig zu identifizieren und zu beheben.</a:t>
            </a:r>
          </a:p>
        </p:txBody>
      </p:sp>
      <p:pic>
        <p:nvPicPr>
          <p:cNvPr id="10" name="Bildplatzhalter 9">
            <a:extLst>
              <a:ext uri="{FF2B5EF4-FFF2-40B4-BE49-F238E27FC236}">
                <a16:creationId xmlns:a16="http://schemas.microsoft.com/office/drawing/2014/main" id="{155F1DD9-EC9C-19F4-493E-EEA873A307E8}"/>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7447575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950B23C-06E8-4D14-9961-C090AF988E69}">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488</Words>
  <Application>Microsoft Office PowerPoint</Application>
  <PresentationFormat>Breitbild</PresentationFormat>
  <Paragraphs>47</Paragraphs>
  <Slides>7</Slides>
  <Notes>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vt:i4>
      </vt:variant>
    </vt:vector>
  </HeadingPairs>
  <TitlesOfParts>
    <vt:vector size="14" baseType="lpstr">
      <vt:lpstr>Aptos</vt:lpstr>
      <vt:lpstr>Aptos Display</vt:lpstr>
      <vt:lpstr>Arial</vt:lpstr>
      <vt:lpstr>Calibri</vt:lpstr>
      <vt:lpstr>Roboto</vt:lpstr>
      <vt:lpstr>Office</vt:lpstr>
      <vt:lpstr>Drift</vt:lpstr>
      <vt:lpstr>Open Source und die Gefahren</vt:lpstr>
      <vt:lpstr>Was ist Open Source?</vt:lpstr>
      <vt:lpstr>Vor- und Nachteile</vt:lpstr>
      <vt:lpstr>Sicherheitsrisiken</vt:lpstr>
      <vt:lpstr>Beispiele für Sicherheitsverletzungen</vt:lpstr>
      <vt:lpstr>Risikomanagement</vt:lpstr>
      <vt:lpstr>Best Practices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2024-08-04T13:07:01Z</dcterms:created>
  <dcterms:modified xsi:type="dcterms:W3CDTF">2024-08-04T13:09:21Z</dcterms:modified>
</cp:coreProperties>
</file>