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1" r:id="rId7"/>
    <p:sldId id="260" r:id="rId8"/>
    <p:sldId id="262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1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F5E7-4E41-913E-62CC37188C5D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F5E7-4E41-913E-62CC37188C5D}"/>
              </c:ext>
            </c:extLst>
          </c:dPt>
          <c:cat>
            <c:strRef>
              <c:f>Sheet1!$A$2:$A$3</c:f>
              <c:strCache>
                <c:ptCount val="2"/>
                <c:pt idx="0">
                  <c:v>Nordamerika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E7-4E41-913E-62CC37188C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FEE6-47D4-9A07-03E84D4BA63B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FEE6-47D4-9A07-03E84D4BA63B}"/>
              </c:ext>
            </c:extLst>
          </c:dPt>
          <c:cat>
            <c:strRef>
              <c:f>Sheet1!$A$2:$A$3</c:f>
              <c:strCache>
                <c:ptCount val="2"/>
                <c:pt idx="0">
                  <c:v>Europa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E6-47D4-9A07-03E84D4BA6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448D-42BF-9115-B537916660F2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448D-42BF-9115-B537916660F2}"/>
              </c:ext>
            </c:extLst>
          </c:dPt>
          <c:cat>
            <c:strRef>
              <c:f>Sheet1!$A$2:$A$3</c:f>
              <c:strCache>
                <c:ptCount val="2"/>
                <c:pt idx="0">
                  <c:v>Asien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8D-42BF-9115-B53791666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734F-4F6E-ACD1-D67DCB593BBD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734F-4F6E-ACD1-D67DCB593BBD}"/>
              </c:ext>
            </c:extLst>
          </c:dPt>
          <c:cat>
            <c:strRef>
              <c:f>Sheet1!$A$2:$A$3</c:f>
              <c:strCache>
                <c:ptCount val="2"/>
                <c:pt idx="0">
                  <c:v>Andere Regionen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</c:v>
                </c:pt>
                <c:pt idx="1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4F-4F6E-ACD1-D67DCB593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22CC7-CF8B-489C-871D-FCDCE0184DD6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C5EEED-BEBD-4D6E-BD91-72555AD6D7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8036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6443D9-5C94-6ED6-6604-A01B1D3F69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576D126-9C76-6B74-91ED-D06950078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FF6F94E-9DC0-DDD6-683A-8FFB90F8E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998-6894-4139-BC34-21F30BEFC5BC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DE109E-A3C8-DC5F-ADDC-C61B57C32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369E11-B03E-2EB4-DA60-000A8F57B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F771-EDB7-474B-A835-228FB70CCE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3725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AFA9B4-0675-BDDE-58B3-298586D1D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3C0510-9FB5-D758-2A3E-A438CB8EA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1C8230-C8D5-67DC-42AC-653F34D9E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998-6894-4139-BC34-21F30BEFC5BC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91BFEE-F5BA-FBFA-85A8-CD582282D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2F27758-2A84-2846-7CF9-1D75D8336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F771-EDB7-474B-A835-228FB70CCE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823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97AE13-47C4-4FC1-4FE6-4493622DE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85AC1D-1BA8-2812-D84B-342A92075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D25ED1C-1AE2-F1F2-87D4-A32908735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998-6894-4139-BC34-21F30BEFC5BC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FC89B9-6C9F-B34B-B070-DAF7114D5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B2FA136-9CAC-5E1C-B546-AA5AA28D8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F771-EDB7-474B-A835-228FB70CCE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8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E087AD-A196-546A-DE03-109AF8AD7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5352EC-F017-8F03-64BD-6AC71BB409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7E0B26C-6290-3315-1A51-A36B226B4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A4F69B0-D4EE-A23F-6A21-9028E92CD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998-6894-4139-BC34-21F30BEFC5BC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9EED6A6-980F-625A-CA4A-DA2764F8F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DF793D9-BA6F-1E5D-2152-EE83950DB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F771-EDB7-474B-A835-228FB70CCE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288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F35EA-D772-C9E7-EC9C-75CD22F79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B6C7875-9044-3D3A-2CD7-F10B73972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BD2EFDE-36D0-1596-3B40-7B2B18842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F01CB88-F1AE-9B19-14E0-121FA66B86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6FF7D43-653A-E690-B986-58715BB465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8C8FD8B-717B-2459-602A-BDD70FB1B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998-6894-4139-BC34-21F30BEFC5BC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0197A73-EC65-FCD7-ADF8-7FB7A7153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8DEF11-0EB6-8293-63F0-27A0FE8BB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F771-EDB7-474B-A835-228FB70CCE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5422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4745C5-2F7E-7E65-C5A7-3C7BC84DD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CB6723C-EAA6-B158-EE0F-DA2B8A720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998-6894-4139-BC34-21F30BEFC5BC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6A4F75-417D-AF96-C001-925B9FCAB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C06C94-8A98-139B-B1E4-7F4652DC3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F771-EDB7-474B-A835-228FB70CCE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792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F3F441F-C161-29C8-CAEA-3C91D104F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998-6894-4139-BC34-21F30BEFC5BC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04436D4-FFDD-192F-45B8-76A104289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0F6A827-592D-AD1F-DF56-E7992591B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F771-EDB7-474B-A835-228FB70CCE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3031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FA4270-441D-94AF-F65A-554D141E1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4BA9864-716D-CF61-572D-1AB9D826D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75BBE5D-3A29-2DF0-CB63-707429328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B667BC2-10F7-A167-87CB-4447B99CB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998-6894-4139-BC34-21F30BEFC5BC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D4C282B-94C7-E811-8AD6-FE862A7CE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5AB709E-FCFE-2883-9CFB-E6AC2BDF4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F771-EDB7-474B-A835-228FB70CCE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8366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F4FB86-1158-BBD8-BA7D-7027CD891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151E884-CDAA-71CE-FB62-06E86D06B6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3C88F09-0DDA-E780-A55B-7255CBF8B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E168AE6-976C-656D-B1DD-6837ABC18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998-6894-4139-BC34-21F30BEFC5BC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19592C6-4FA6-0C24-1D68-8158061F1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7D02C4-038F-0A37-BF54-B1C2A9182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F771-EDB7-474B-A835-228FB70CCE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5931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A8B40E-278C-779E-6C72-CDD677489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88133F7-FD20-97D7-B628-8FE3FF10EB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910C015-735B-3849-D4BF-21BADE68A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998-6894-4139-BC34-21F30BEFC5BC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63F583-B234-E16E-AD37-7ED103D19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270A37-877F-B3DF-3CE8-8520507BD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F771-EDB7-474B-A835-228FB70CCE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8482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72AAB88-6183-8E61-9751-2E9DED8DA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8817D9-1FAF-16F2-B034-73CC5B616A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EFA049-2BA1-3FD4-78A4-CBB687D48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08998-6894-4139-BC34-21F30BEFC5BC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1CD0E8A-1BE9-3258-5380-E649F9C9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CED874-7143-8A9A-9468-F852C8C00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F771-EDB7-474B-A835-228FB70CCE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8251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41166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0518"/>
            <a:ext cx="6970824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4" y="2222065"/>
            <a:ext cx="6970825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7745948-92EA-3E8A-1DBC-45422E91850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80323" y="3143243"/>
            <a:ext cx="6139069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87155554-9334-F8D5-FA7F-80CF2FB3BC78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1580323" y="3754790"/>
            <a:ext cx="6139068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44C718E-DBD5-B640-39D2-7860AFE27FF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960666" y="4717060"/>
            <a:ext cx="697082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BB073C5F-2FFF-4B6A-E630-E112FB5B952B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960666" y="5328607"/>
            <a:ext cx="6970822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30843267-C01A-455A-D8A3-E8A7C6CFB0F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1DAE6A71-9FA2-20A0-D992-DEBF7FF330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5D3E6-EA9D-9DE8-6317-6DF86AEEDB4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4821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C6C789A-7FB2-432A-6019-3F62E5386F29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7987745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672CBAF-4BDE-95E9-99A1-9EDDBDEF84D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7987745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A2C811-2433-C4B8-E818-972740C4960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09600" y="5692875"/>
            <a:ext cx="10972800" cy="53949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43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6241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95664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6" y="2185521"/>
            <a:ext cx="533400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5334002" cy="2044898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2209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24234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1728"/>
            <a:ext cx="6922301" cy="562749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178669"/>
            <a:ext cx="6922300" cy="83701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146198" y="3092460"/>
            <a:ext cx="6736768" cy="622646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1146197" y="3689968"/>
            <a:ext cx="6736767" cy="92610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378113" y="4763061"/>
            <a:ext cx="6504852" cy="5819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78112" y="5380382"/>
            <a:ext cx="6504851" cy="86563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31F54DF-E984-A005-B56B-B62147C13B6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7160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2439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2439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426387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426387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1C98F61-9164-7CDA-F0A4-B90327F23F7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26200" y="3752850"/>
            <a:ext cx="5156200" cy="2457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2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362553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537496"/>
            <a:ext cx="3259180" cy="121518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712973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712973" y="2537495"/>
            <a:ext cx="3259180" cy="1197477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7011488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7011488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BB6EDE2-F53E-7B97-FF80-7764EECA4CC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485188" y="0"/>
            <a:ext cx="3706812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21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81E5-DE3E-1E52-3179-344AB5B2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9A41B8-CF99-8A7C-E16D-CFEF1E09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89524-6BA7-0F2E-1749-175C69286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74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E6759F-66EA-8EE3-A2F4-F15BA2F9B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548357-3F2C-483C-C0FC-FD9FB673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30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030922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4378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4A7B115-0B46-5F20-BCA3-E01AA0C1B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8C28D7-1679-100A-BDA6-A061876A1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162411-6F6E-D573-E209-C2DF438308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F08998-6894-4139-BC34-21F30BEFC5BC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781610-7B6A-2699-CC60-1397ED9BBD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A1A7AE-0C5C-C97D-8A60-F98C6AD5A2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B6F771-EDB7-474B-A835-228FB70CCE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55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57E25-C674-3745-6594-912F15B98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1847056"/>
            <a:ext cx="106299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64DF9-DAEC-F283-848F-16438F855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2390A06B-2D1F-A145-446B-BF2680524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3537"/>
            <a:ext cx="10629900" cy="1236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D227A9A-BF27-C878-C29C-004A9358C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3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71" r:id="rId4"/>
    <p:sldLayoutId id="2147483672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60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MV Boli" panose="0200050003020009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">
          <p15:clr>
            <a:srgbClr val="F26B43"/>
          </p15:clr>
        </p15:guide>
        <p15:guide id="2" pos="384">
          <p15:clr>
            <a:srgbClr val="F26B43"/>
          </p15:clr>
        </p15:guide>
        <p15:guide id="3" pos="600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3912">
          <p15:clr>
            <a:srgbClr val="F26B43"/>
          </p15:clr>
        </p15:guide>
        <p15:guide id="6" orient="horz" pos="1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5A6AA-D81C-6E01-58E6-D7ED9233D9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Rechenzentrum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B5D12-45B6-A823-90B1-7B0C230D98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Jörn Walter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F1C88306-5CC2-A516-1156-0B3BD0F607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" r="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1526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FCCFD9-6AFC-0408-F006-1DCD02504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Einführung in Rechenzentren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7995F5-E46C-BC37-5275-93323C0BE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Bedeutung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38D93DC-CD85-1059-5E89-A15893D3B6E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Rechenzentren sind wesentliche Komponenten der modernen IT-Infrastruktur, die Datenverarbeitung, Speicherung und Netzwerkanbindungen unterstützen. Sie ermöglichen es Unternehmen, große Mengen an Daten zu verwalten und zu speichern.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09A8F46-F1B2-19F5-1BE8-936DF2E294E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/>
              <a:t>Geschichte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EF3A442-7C05-E1C5-291F-6211F9067783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de-DE" sz="1400"/>
              <a:t>Die ersten Rechenzentren entstanden in den 1940er Jahren. Mit der Weiterentwicklung der IT-Technologie haben sie sich zu hochkomplexen Einrichtungen entwickelt, die die digitale Transformation unterstützen.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E5BF8BD-ED65-9329-54A5-498FFDFF2BE5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/>
              <a:t>Anwendungen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0E69719-7D9C-A29E-9B48-7D3F3620EA56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de-DE" sz="1400"/>
              <a:t>Rechenzentren werden in vielen Branchen eingesetzt, darunter Finanzwesen, Gesundheitswesen und E-Commerce. Sie bieten Dienste wie Cloud-Computing, Hosting und Datenanalyse.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B8601229-948D-DCFE-E4FB-6DBA22BAED3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6898" r="16898"/>
          <a:stretch>
            <a:fillRect/>
          </a:stretch>
        </p:blipFill>
        <p:spPr/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FD058416-73ED-AADE-5053-AF09B7BF46B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345531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22290F-8284-AA09-1585-059A265AF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Arten von Rechenzentren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C64173D-8A61-E3BF-4B0F-867FE588F8E2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Unternehmensrechenzentren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F71E76F-D774-43C5-3A01-47BFAB0804AB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Diese Rechenzentren werden von Unternehmen betrieben und sind maßgeschneidert, um spezifische Bedürfnisse zu erfüllen. Sie befinden sich oft in der Nähe des Unternehmenshauptsitzes und bieten voll Kontrolle über die IT-Ressourcen.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84B8770-E6FA-0147-5E3D-6B25FC7908AF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de-DE"/>
              <a:t>Colocation-Rechenzentren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C7BC8DF-0AAB-824C-D2F2-000FE7BECF1F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de-DE" sz="1400"/>
              <a:t>Diese bieten Platz für mehrere Unternehmen innerhalb derselben Anlage. Sie sind kostengünstig und bieten Vorteile wie Skalierbarkeit und verbesserte Sicherheit. Jedes Unternehmen mietet den Platz und Hardware nach Bedarf.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542E45C-0814-2FE3-DE32-D4C2901C429C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r>
              <a:rPr lang="de-DE"/>
              <a:t>Hyperscale-Rechenzentren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015E8AC-E5F9-977A-7EF7-4A94B2565EE0}"/>
              </a:ext>
            </a:extLst>
          </p:cNvPr>
          <p:cNvSpPr>
            <a:spLocks noGrp="1"/>
          </p:cNvSpPr>
          <p:nvPr>
            <p:ph type="body" sz="half" idx="25"/>
          </p:nvPr>
        </p:nvSpPr>
        <p:spPr/>
        <p:txBody>
          <a:bodyPr/>
          <a:lstStyle/>
          <a:p>
            <a:r>
              <a:rPr lang="de-DE" sz="1400"/>
              <a:t>Diese sehr großen Rechenzentren werden von Internet-Giganten wie Google, Amazon und Facebook betrieben. Sie sind für höchste Leistung und Skalierbarkeit ausgelegt und können riesige Datenmengen verarbeiten.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1B0438C0-F2AC-5FE1-8891-78B7C467DDC7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l="3941" r="39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18975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8AAE51-A44D-CA17-EAA1-547E3733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Komponenten eines Rechenzentrums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9CF10E-3EE9-2D7A-9B3D-E2E7325922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IT-Ausrüstung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C2C5B46-7713-19C7-B747-C98513E8016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Hauptkomponenten umfassen Server, Speichergeräte und Netzwerkhardware, die für die Datenverarbeitung und Kommunikation benötigt werden. Diese Geräte müssen regelmäßig gepflegt und aktualisiert werden.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CBA1F19C-5B7C-A0BC-573C-87CAF46BBA2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16667" b="16667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079A1C2-87CF-F815-7F70-BCCA69BE4104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Infrastruktur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7CCE5FC-60E2-89E3-9C18-3385937121A7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Umfasst Kühlungssysteme, Stromversorgung und Sicherheitsvorrichtungen. Eine stabile Infrastruktur ist entscheidend, um Ausfallzeiten zu minimieren und die Effizienz des Rechenzentrums zu gewährleisten.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CB1840-D8B9-CF29-DF35-1DF476B30552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Monitoring und Management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E11DF31-575F-D975-AD8F-E88882D53CD7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Software-Werkzeuge und Systeme, die den Betrieb der IT-Infrastruktur überwachen und optimieren. Diese Tools helfen dabei, Leistungsprobleme zu identifizieren und zu beheben sowie die Sicherheit zu gewährleisten.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2EBCF9F-7805-2972-19D0-C6C1F99B47A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1824761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853440" y="2438400"/>
          <a:ext cx="10363200" cy="3316224"/>
        </p:xfrm>
        <a:graphic>
          <a:graphicData uri="http://schemas.openxmlformats.org/drawingml/2006/table">
            <a:tbl>
              <a:tblPr/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Vorteil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Beschreibung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9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Kosteneffizienz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Rechenzentren bieten Skaleneffekte und können die Betriebskosten erheblich senken, insbesondere bei der Nutzung von Colocation- und Hyperscale-Einrichtungen.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Zuverlässigkeit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Dank redundanter Systeme und robuster Infrastruktur bieten Rechenzentren eine hohe Verfügbarkeit und minimale Ausfallzeiten.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Sicherheit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Moderne Rechenzentren verfügen über umfassende Sicherheitsmaßnahmen, einschließlich physischer und digitaler Sicherheitsprotokolle.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Skalierbarkeit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Rechenzentren ermöglichen es Unternehmen, ihre IT-Ressourcen flexibel und bedarfsgerecht zu skalieren.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Technologische Vorteile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Durch den Zugang zu fortschrittlicher Infrastruktur und Expertise können Unternehmen schnell auf neueste IT-Innovationen zugreifen.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  <a:ln/>
        </p:spPr>
        <p:txBody>
          <a:bodyPr wrap="square" rtlCol="0" anchor="ctr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4400">
                <a:latin typeface="Calibri"/>
                <a:ea typeface="Calibri"/>
                <a:cs typeface="Calibri"/>
              </a:rPr>
              <a:t>Vorteile der Nutzung von Rechenzentren</a:t>
            </a:r>
            <a:endParaRPr lang="en-US" sz="44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219200" y="1219200"/>
            <a:ext cx="1219200" cy="1219200"/>
          </a:xfrm>
          <a:prstGeom prst="line">
            <a:avLst/>
          </a:prstGeom>
          <a:noFill/>
          <a:ln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0686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C076BF-752C-032E-4174-8F1C7D22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Herausforderungen und Risiken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88F29E2-C89C-1921-BE9A-AC7074E666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Sicherheitsrisiken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BB6DE56-103A-1CB3-C513-7C3559D0807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Rechenzentren sind anfällig für Cyberangriffe, die zu Datenverlust oder -beschädigung führen können. Physische Sicherheit und Netzwerk-Sicherheit müssen ständig überwacht und verbessert werden.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887E10D-B2D4-B74E-ACDB-564533AA1B4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Umweltbelastung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C5E22B8-D9D0-DDF1-C4AF-BC477EB221AF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Der Betrieb von Rechenzentren erfordert enorme Mengen an Energie, was zu hohen CO2-Emissionen führen kann. Nachhaltigkeitsinitiativen und grüne Technologien sind daher entscheidend.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7DB11B37-263F-B406-E798-A50770F63B1D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Kosten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8F0E581-F8FB-4807-A93B-237B37BDFD4E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Obwohl Rechenzentren Kosteneffizienz bieten, sind die anfänglichen Investitionen hoch. Es müssen kontinuierlich hohe Summen in Wartung und Updates investiert werden, um die Leistungsfähigkeit aufrechtzuerhalten.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E1D7261D-1B12-BB95-EBBD-A42E0CAD60D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t="12465" b="124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2992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0"/>
          <p:cNvGraphicFramePr/>
          <p:nvPr>
            <p:extLst>
              <p:ext uri="{D42A27DB-BD31-4B8C-83A1-F6EECF244321}">
                <p14:modId xmlns:p14="http://schemas.microsoft.com/office/powerpoint/2010/main" val="2310241292"/>
              </p:ext>
            </p:extLst>
          </p:nvPr>
        </p:nvGraphicFramePr>
        <p:xfrm>
          <a:off x="1219200" y="19304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1"/>
          <p:cNvGraphicFramePr/>
          <p:nvPr>
            <p:extLst>
              <p:ext uri="{D42A27DB-BD31-4B8C-83A1-F6EECF244321}">
                <p14:modId xmlns:p14="http://schemas.microsoft.com/office/powerpoint/2010/main" val="2901169650"/>
              </p:ext>
            </p:extLst>
          </p:nvPr>
        </p:nvGraphicFramePr>
        <p:xfrm>
          <a:off x="3797300" y="19304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 2"/>
          <p:cNvGraphicFramePr/>
          <p:nvPr>
            <p:extLst>
              <p:ext uri="{D42A27DB-BD31-4B8C-83A1-F6EECF244321}">
                <p14:modId xmlns:p14="http://schemas.microsoft.com/office/powerpoint/2010/main" val="3625115753"/>
              </p:ext>
            </p:extLst>
          </p:nvPr>
        </p:nvGraphicFramePr>
        <p:xfrm>
          <a:off x="6591300" y="19304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Chart 3"/>
          <p:cNvGraphicFramePr/>
          <p:nvPr>
            <p:extLst>
              <p:ext uri="{D42A27DB-BD31-4B8C-83A1-F6EECF244321}">
                <p14:modId xmlns:p14="http://schemas.microsoft.com/office/powerpoint/2010/main" val="1106006109"/>
              </p:ext>
            </p:extLst>
          </p:nvPr>
        </p:nvGraphicFramePr>
        <p:xfrm>
          <a:off x="9207500" y="19304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E7ED2B65-606B-4058-86B0-415DD354B06F}"/>
              </a:ext>
            </a:extLst>
          </p:cNvPr>
          <p:cNvSpPr txBox="1"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r>
              <a:rPr lang="de-DE" sz="4400">
                <a:latin typeface="Calibri"/>
                <a:ea typeface="Calibri"/>
                <a:cs typeface="Calibri"/>
              </a:rPr>
              <a:t>Statistische Daten zu Rechenzentren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5E18B80-0837-4EBD-B8CC-768CCF08470E}"/>
              </a:ext>
            </a:extLst>
          </p:cNvPr>
          <p:cNvSpPr txBox="1"/>
          <p:nvPr/>
        </p:nvSpPr>
        <p:spPr>
          <a:xfrm>
            <a:off x="16637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40%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FC0086C-681B-490E-ADD3-C9235B2525B3}"/>
              </a:ext>
            </a:extLst>
          </p:cNvPr>
          <p:cNvSpPr txBox="1"/>
          <p:nvPr/>
        </p:nvSpPr>
        <p:spPr>
          <a:xfrm>
            <a:off x="42418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30%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E6CCBF1-805A-4972-9344-A2F5D7A0D49F}"/>
              </a:ext>
            </a:extLst>
          </p:cNvPr>
          <p:cNvSpPr txBox="1"/>
          <p:nvPr/>
        </p:nvSpPr>
        <p:spPr>
          <a:xfrm>
            <a:off x="70358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20%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F73D12E-D0B5-4607-A736-315B867B8EF2}"/>
              </a:ext>
            </a:extLst>
          </p:cNvPr>
          <p:cNvSpPr txBox="1"/>
          <p:nvPr/>
        </p:nvSpPr>
        <p:spPr>
          <a:xfrm>
            <a:off x="96520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10%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09A136C-4286-4707-B109-DBE74D2AE891}"/>
              </a:ext>
            </a:extLst>
          </p:cNvPr>
          <p:cNvSpPr txBox="1"/>
          <p:nvPr/>
        </p:nvSpPr>
        <p:spPr>
          <a:xfrm>
            <a:off x="927100" y="3797300"/>
            <a:ext cx="24003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Nordamerika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B25B871-7376-43C9-B8BB-04E453E49DED}"/>
              </a:ext>
            </a:extLst>
          </p:cNvPr>
          <p:cNvSpPr txBox="1"/>
          <p:nvPr/>
        </p:nvSpPr>
        <p:spPr>
          <a:xfrm>
            <a:off x="927100" y="4597400"/>
            <a:ext cx="24003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Nordamerika beherbergt etwa 40% der weltweiten Rechenzentren. Dieser hohe Anteil ist auf die starke Nachfrage nach digitalen Diensten und die Präsenz vieler Technologie-Giganten zurückzuführen.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CD1B1DA-ED9A-435F-A57B-AEEF30F684C9}"/>
              </a:ext>
            </a:extLst>
          </p:cNvPr>
          <p:cNvSpPr txBox="1"/>
          <p:nvPr/>
        </p:nvSpPr>
        <p:spPr>
          <a:xfrm>
            <a:off x="3505200" y="3797300"/>
            <a:ext cx="24003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Europa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A25334E-0D5E-4D9B-9C8D-DBFCD0812B3B}"/>
              </a:ext>
            </a:extLst>
          </p:cNvPr>
          <p:cNvSpPr txBox="1"/>
          <p:nvPr/>
        </p:nvSpPr>
        <p:spPr>
          <a:xfrm>
            <a:off x="3505200" y="4584700"/>
            <a:ext cx="24003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Europa ist für etwa 30% der globalen Rechenzentren verantwortlich. Die Region bietet eine starke IT-Infrastruktur und unterstützt zahlreiche internationale Unternehmen.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C623DF8-0BFB-4A21-A7DE-1767AD7F4CB1}"/>
              </a:ext>
            </a:extLst>
          </p:cNvPr>
          <p:cNvSpPr txBox="1"/>
          <p:nvPr/>
        </p:nvSpPr>
        <p:spPr>
          <a:xfrm>
            <a:off x="6286500" y="3784600"/>
            <a:ext cx="24003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Asien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8E6C8DF-6E5F-4283-97AE-CFCEA46C884D}"/>
              </a:ext>
            </a:extLst>
          </p:cNvPr>
          <p:cNvSpPr txBox="1"/>
          <p:nvPr/>
        </p:nvSpPr>
        <p:spPr>
          <a:xfrm>
            <a:off x="6286500" y="4584700"/>
            <a:ext cx="24003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Asien, insbesondere Länder wie China und Indien, erlebt schnelles Wachstum im Bereich der Rechenzentren und macht etwa 20% des globalen Anteils aus. Die steigende Digitalisierung und technologische Entwicklung treiben diesen Trend an.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8DDAACC-E91D-48E9-860E-044A1615E30F}"/>
              </a:ext>
            </a:extLst>
          </p:cNvPr>
          <p:cNvSpPr txBox="1"/>
          <p:nvPr/>
        </p:nvSpPr>
        <p:spPr>
          <a:xfrm>
            <a:off x="8928100" y="3784600"/>
            <a:ext cx="24003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Andere Regionen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4336EEC6-4C74-4DB7-B193-E9218C5B7F90}"/>
              </a:ext>
            </a:extLst>
          </p:cNvPr>
          <p:cNvSpPr txBox="1"/>
          <p:nvPr/>
        </p:nvSpPr>
        <p:spPr>
          <a:xfrm>
            <a:off x="8928100" y="4584700"/>
            <a:ext cx="24003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Die restlichen 10% der Rechenzentren befinden sich in anderen Regionen der Welt, einschließlich Südamerika, Afrika und dem Nahen Osten. Diese Regionen sind aufstrebende Märkte mit wachsender Nachfrage nach IT-Infrastruktur.</a:t>
            </a:r>
          </a:p>
        </p:txBody>
      </p:sp>
    </p:spTree>
    <p:extLst>
      <p:ext uri="{BB962C8B-B14F-4D97-AF65-F5344CB8AC3E}">
        <p14:creationId xmlns:p14="http://schemas.microsoft.com/office/powerpoint/2010/main" val="3125401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ri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2.1" id="{19F6FF4A-BFB8-D448-81DB-A8F1C71F8E46}" vid="{CDCDF023-17A4-CF46-89DD-D6386F64A917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02DFA03-F5FD-44FE-AC77-E1130BF5E6BB}">
  <we:reference id="b976bf9e-dd87-459f-840c-210c09b36273" version="3.0.0.2" store="EXCatalog" storeType="EXCatalog"/>
  <we:alternateReferences>
    <we:reference id="WA200005566" version="3.0.0.2" store="de-DE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cd0cd48c-3829-4969-87b4-94133fc7f4cf}" enabled="1" method="Privileged" siteId="{60f39b4e-c3be-4323-9d08-383e2763428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603</Words>
  <Application>Microsoft Office PowerPoint</Application>
  <PresentationFormat>Breitbild</PresentationFormat>
  <Paragraphs>60</Paragraphs>
  <Slides>7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7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Calibri SemiBold</vt:lpstr>
      <vt:lpstr>Roboto</vt:lpstr>
      <vt:lpstr>Office</vt:lpstr>
      <vt:lpstr>Drift</vt:lpstr>
      <vt:lpstr>Rechenzentrum</vt:lpstr>
      <vt:lpstr>Einführung in Rechenzentren</vt:lpstr>
      <vt:lpstr>Arten von Rechenzentren</vt:lpstr>
      <vt:lpstr>Komponenten eines Rechenzentrums</vt:lpstr>
      <vt:lpstr>PowerPoint-Präsentation</vt:lpstr>
      <vt:lpstr>Herausforderungen und Risiken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Jörn Walter</dc:creator>
  <cp:lastModifiedBy>Jörn Walter</cp:lastModifiedBy>
  <cp:revision>1</cp:revision>
  <dcterms:created xsi:type="dcterms:W3CDTF">2024-08-12T09:23:40Z</dcterms:created>
  <dcterms:modified xsi:type="dcterms:W3CDTF">2024-08-12T09:25:19Z</dcterms:modified>
</cp:coreProperties>
</file>