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3"/>
  </p:notesMasterIdLst>
  <p:sldIdLst>
    <p:sldId id="256" r:id="rId3"/>
    <p:sldId id="257" r:id="rId4"/>
    <p:sldId id="258" r:id="rId5"/>
    <p:sldId id="259" r:id="rId6"/>
    <p:sldId id="260" r:id="rId7"/>
    <p:sldId id="261" r:id="rId8"/>
    <p:sldId id="265" r:id="rId9"/>
    <p:sldId id="262" r:id="rId10"/>
    <p:sldId id="263" r:id="rId11"/>
    <p:sldId id="264"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p:cViewPr varScale="1">
        <p:scale>
          <a:sx n="107" d="100"/>
          <a:sy n="107" d="100"/>
        </p:scale>
        <p:origin x="114"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E172E8-19CD-4CFA-AA76-711D5F95A82E}" type="datetimeFigureOut">
              <a:rPr lang="de-DE" smtClean="0"/>
              <a:t>05.08.2024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577A18-E6E0-4A73-9438-A634BA28B4A0}" type="slidenum">
              <a:rPr lang="de-DE" smtClean="0"/>
              <a:t>‹Nr.›</a:t>
            </a:fld>
            <a:endParaRPr lang="de-DE"/>
          </a:p>
        </p:txBody>
      </p:sp>
    </p:spTree>
    <p:extLst>
      <p:ext uri="{BB962C8B-B14F-4D97-AF65-F5344CB8AC3E}">
        <p14:creationId xmlns:p14="http://schemas.microsoft.com/office/powerpoint/2010/main" val="2686870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7DC4DB-40AE-4976-CD75-A4F630DFC9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4C1D295-017E-9955-2F8D-C7C9518BD8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83C55AB-8B7B-4976-2A3E-B176A49F2AFA}"/>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5" name="Fußzeilenplatzhalter 4">
            <a:extLst>
              <a:ext uri="{FF2B5EF4-FFF2-40B4-BE49-F238E27FC236}">
                <a16:creationId xmlns:a16="http://schemas.microsoft.com/office/drawing/2014/main" id="{564E533A-466E-55EC-9FE4-B04588AF055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CB82171-4125-FC1D-4FB1-C36D37C49CEA}"/>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4109651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D67401-2E1C-43CE-C293-06A032E709B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9E2D2B7-4F45-446F-26F7-33BDC04A236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8C84F0D-BA44-45CF-C95F-401012A76767}"/>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5" name="Fußzeilenplatzhalter 4">
            <a:extLst>
              <a:ext uri="{FF2B5EF4-FFF2-40B4-BE49-F238E27FC236}">
                <a16:creationId xmlns:a16="http://schemas.microsoft.com/office/drawing/2014/main" id="{E53A1184-3403-A88D-8128-B2BBE858559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283F709-3142-29FF-717E-CF5F3F3DAB4D}"/>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508363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DFB71A-5EE8-5FE8-D901-A712D9297FFA}"/>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64720255-78CC-306A-794B-6FDA7DFC00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883381E-D65E-A978-F65B-2CCDB8C0444A}"/>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5" name="Fußzeilenplatzhalter 4">
            <a:extLst>
              <a:ext uri="{FF2B5EF4-FFF2-40B4-BE49-F238E27FC236}">
                <a16:creationId xmlns:a16="http://schemas.microsoft.com/office/drawing/2014/main" id="{C845C263-19B6-3FF0-786A-4971A499555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DF2F500-4E5F-C012-F575-049FDA559870}"/>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180566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828E3A-DA40-1E13-1D9B-5C0B94FD387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E62A4B3-EA2A-B7EB-AF66-31F441C3713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5DA3C17-EC71-8FB0-349C-22F0C22C9B1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3527AD7C-5A53-97F6-CE40-ADF9F0320E16}"/>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6" name="Fußzeilenplatzhalter 5">
            <a:extLst>
              <a:ext uri="{FF2B5EF4-FFF2-40B4-BE49-F238E27FC236}">
                <a16:creationId xmlns:a16="http://schemas.microsoft.com/office/drawing/2014/main" id="{D1472A28-C8E9-07C7-7EB9-85CC65E2337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6A85D86-1F52-0625-4429-315C50F7748A}"/>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1719345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5C8CAC-16D1-FD29-527C-22F69D2365B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7988102A-D0F3-DF98-26AA-7DCC3A78E7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C9A71F7-9C2A-45B5-DC4E-F6F6F2F2C84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81D9562-36C9-657F-5C67-AA1745BEA7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82E7E7B-B686-0486-4CF1-0C93BC0FE4A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28E58D4-6D73-2168-93C7-01376C3ED1E0}"/>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8" name="Fußzeilenplatzhalter 7">
            <a:extLst>
              <a:ext uri="{FF2B5EF4-FFF2-40B4-BE49-F238E27FC236}">
                <a16:creationId xmlns:a16="http://schemas.microsoft.com/office/drawing/2014/main" id="{46C06CB9-D00C-9CFE-FE73-3A2969E89138}"/>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483FFD71-5E3B-5EC0-F437-90562AA8F023}"/>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3302456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391883-A814-4809-B33D-78EC8C092681}"/>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471A117-C36F-B07F-574B-5939E4C932BC}"/>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4" name="Fußzeilenplatzhalter 3">
            <a:extLst>
              <a:ext uri="{FF2B5EF4-FFF2-40B4-BE49-F238E27FC236}">
                <a16:creationId xmlns:a16="http://schemas.microsoft.com/office/drawing/2014/main" id="{7121B355-FAEC-5809-1BB4-39161FECF795}"/>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4166955-3FF8-E04B-A163-D51E6A49EAEA}"/>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2691929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DFB3C19-DE4D-FE49-F64E-CBC2190E2E1E}"/>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3" name="Fußzeilenplatzhalter 2">
            <a:extLst>
              <a:ext uri="{FF2B5EF4-FFF2-40B4-BE49-F238E27FC236}">
                <a16:creationId xmlns:a16="http://schemas.microsoft.com/office/drawing/2014/main" id="{295810C0-1A91-98DD-B1FA-A8C8A0CB23F6}"/>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0329085-31B9-6C69-078E-372729A7794C}"/>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2069586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FF0F03-2DE1-A535-B788-0020A6176FF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C65889A-9B0F-11E7-70DA-2F96203B9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08FD192-DE46-B0C4-387B-200BEDE436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2FE7630-14F0-76FF-D905-33973BDD1F9E}"/>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6" name="Fußzeilenplatzhalter 5">
            <a:extLst>
              <a:ext uri="{FF2B5EF4-FFF2-40B4-BE49-F238E27FC236}">
                <a16:creationId xmlns:a16="http://schemas.microsoft.com/office/drawing/2014/main" id="{5999F707-8B7B-B745-B5F9-6885A1E736A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ADE6D58-A273-B6EB-A86D-5FE381B0D333}"/>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1077972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223410-4069-BCF0-C548-58C3424C2B5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8368446-16EB-7AF1-A2BA-4871E44E3A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4D16D88-3CB5-E8F6-F6D1-37C23B7795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ED6356B-6800-8E91-3B86-48747332B7D7}"/>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6" name="Fußzeilenplatzhalter 5">
            <a:extLst>
              <a:ext uri="{FF2B5EF4-FFF2-40B4-BE49-F238E27FC236}">
                <a16:creationId xmlns:a16="http://schemas.microsoft.com/office/drawing/2014/main" id="{7A4B35AB-C61E-6A70-99A7-8DE1475C5B8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03700E2-853D-CAFC-C12B-1F842820CC6F}"/>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575894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D49C10-A547-9407-DFC8-EA8ABAED341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14ABC8D-8CBF-ED9C-BB52-AB0C2F41CC6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E62C7D8-389C-9880-D97B-BC5AC0D2B2BC}"/>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5" name="Fußzeilenplatzhalter 4">
            <a:extLst>
              <a:ext uri="{FF2B5EF4-FFF2-40B4-BE49-F238E27FC236}">
                <a16:creationId xmlns:a16="http://schemas.microsoft.com/office/drawing/2014/main" id="{151AF809-3676-66AB-E99D-3AB3F7ED86C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FA90097-1B7B-08F3-0DD1-BCEB20B2A1C4}"/>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3997965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E69DE09-AA0B-D786-2FFB-E75959383E5F}"/>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DD7549EA-0E3E-EFE4-DE65-9DC4D7F9EF10}"/>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A3BBFD6-B036-3B06-2B73-F4393FEBBD04}"/>
              </a:ext>
            </a:extLst>
          </p:cNvPr>
          <p:cNvSpPr>
            <a:spLocks noGrp="1"/>
          </p:cNvSpPr>
          <p:nvPr>
            <p:ph type="dt" sz="half" idx="10"/>
          </p:nvPr>
        </p:nvSpPr>
        <p:spPr/>
        <p:txBody>
          <a:bodyPr/>
          <a:lstStyle/>
          <a:p>
            <a:fld id="{1F66251D-9FBA-4716-8C2C-2FE34E864C2D}" type="datetimeFigureOut">
              <a:rPr lang="de-DE" smtClean="0"/>
              <a:t>05.08.2024</a:t>
            </a:fld>
            <a:endParaRPr lang="de-DE"/>
          </a:p>
        </p:txBody>
      </p:sp>
      <p:sp>
        <p:nvSpPr>
          <p:cNvPr id="5" name="Fußzeilenplatzhalter 4">
            <a:extLst>
              <a:ext uri="{FF2B5EF4-FFF2-40B4-BE49-F238E27FC236}">
                <a16:creationId xmlns:a16="http://schemas.microsoft.com/office/drawing/2014/main" id="{EA6190A3-7A3A-AAC1-1441-8914C12C17A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45F4738-EC10-7E36-3EFD-9E9ECB7B8488}"/>
              </a:ext>
            </a:extLst>
          </p:cNvPr>
          <p:cNvSpPr>
            <a:spLocks noGrp="1"/>
          </p:cNvSpPr>
          <p:nvPr>
            <p:ph type="sldNum" sz="quarter" idx="12"/>
          </p:nvPr>
        </p:nvSpPr>
        <p:spPr/>
        <p:txBody>
          <a:bodyPr/>
          <a:lstStyle/>
          <a:p>
            <a:fld id="{8128D1E8-D238-4EF3-A0C5-6CBA54B056FB}" type="slidenum">
              <a:rPr lang="de-DE" smtClean="0"/>
              <a:t>‹Nr.›</a:t>
            </a:fld>
            <a:endParaRPr lang="de-DE"/>
          </a:p>
        </p:txBody>
      </p:sp>
    </p:spTree>
    <p:extLst>
      <p:ext uri="{BB962C8B-B14F-4D97-AF65-F5344CB8AC3E}">
        <p14:creationId xmlns:p14="http://schemas.microsoft.com/office/powerpoint/2010/main" val="1303013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0518"/>
            <a:ext cx="6970824"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4" y="2222065"/>
            <a:ext cx="6970825"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3" y="3143243"/>
            <a:ext cx="6139069"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3" y="3754790"/>
            <a:ext cx="6139068"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6"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66" y="5328607"/>
            <a:ext cx="6970822" cy="702959"/>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8/5/2024</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0" y="6356350"/>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7987745"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7987745"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09600" y="5692875"/>
            <a:ext cx="109728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4369902" y="2185522"/>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4369902" y="2797069"/>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7" y="2185521"/>
            <a:ext cx="3452196"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3452194" cy="830639"/>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826241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409566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212496"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761996" y="2185521"/>
            <a:ext cx="5334003"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761997" y="2797068"/>
            <a:ext cx="5334002" cy="2044898"/>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a:t>
            </a:r>
          </a:p>
        </p:txBody>
      </p:sp>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822096" y="1594022"/>
            <a:ext cx="3650910" cy="3650910"/>
          </a:xfrm>
          <a:prstGeom prst="ellipse">
            <a:avLst/>
          </a:prstGeom>
        </p:spPr>
        <p:txBody>
          <a:bodyPr/>
          <a:lstStyle/>
          <a:p>
            <a:r>
              <a:rPr lang="en-US" dirty="0"/>
              <a:t>Click icon to add picture</a:t>
            </a:r>
          </a:p>
        </p:txBody>
      </p:sp>
    </p:spTree>
    <p:extLst>
      <p:ext uri="{BB962C8B-B14F-4D97-AF65-F5344CB8AC3E}">
        <p14:creationId xmlns:p14="http://schemas.microsoft.com/office/powerpoint/2010/main" val="2324234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611728"/>
            <a:ext cx="6922301" cy="562749"/>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178669"/>
            <a:ext cx="6922300" cy="837012"/>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0" y="2031153"/>
            <a:ext cx="3650910"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46198" y="3092460"/>
            <a:ext cx="6736768" cy="622646"/>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46197" y="3689968"/>
            <a:ext cx="6736767" cy="926101"/>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378113" y="4763061"/>
            <a:ext cx="6504852" cy="581992"/>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378112" y="5380382"/>
            <a:ext cx="6504851" cy="865633"/>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8339138" y="6538913"/>
            <a:ext cx="3243262" cy="182562"/>
          </a:xfrm>
        </p:spPr>
        <p:txBody>
          <a:bodyPr>
            <a:noAutofit/>
          </a:bodyPr>
          <a:lstStyle>
            <a:lvl1pPr marL="0" indent="0" algn="r">
              <a:buNone/>
              <a:defRPr sz="1000">
                <a:solidFill>
                  <a:schemeClr val="bg1">
                    <a:lumMod val="65000"/>
                  </a:schemeClr>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10972800" cy="1230485"/>
          </a:xfrm>
          <a:prstGeom prst="rect">
            <a:avLst/>
          </a:prstGeom>
        </p:spPr>
        <p:txBody>
          <a:bodyPr>
            <a:noAutofit/>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2439"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2439"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6426387" y="1925949"/>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6426387" y="2537496"/>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5157787"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5157786"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426200" y="3752850"/>
            <a:ext cx="515620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7"/>
            <a:ext cx="7362553" cy="1230485"/>
          </a:xfrm>
          <a:prstGeom prst="rect">
            <a:avLst/>
          </a:prstGeom>
        </p:spPr>
        <p:txBody>
          <a:bodyPr>
            <a:noAutofit/>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5"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5" y="2537496"/>
            <a:ext cx="3259180" cy="1215184"/>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712973" y="1925949"/>
            <a:ext cx="3259182"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712973" y="2537495"/>
            <a:ext cx="3259180" cy="1197477"/>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960665" y="3752680"/>
            <a:ext cx="7011488" cy="593840"/>
          </a:xfrm>
        </p:spPr>
        <p:txBody>
          <a:bodyPr anchor="b">
            <a:noAutofit/>
          </a:bodyPr>
          <a:lstStyle>
            <a:lvl1pPr marL="0" indent="0">
              <a:buNone/>
              <a:defRPr sz="20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960665" y="4364227"/>
            <a:ext cx="7011488" cy="8832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609600" y="363537"/>
            <a:ext cx="109728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09600" y="3926541"/>
            <a:ext cx="10972800" cy="1663044"/>
          </a:xfrm>
          <a:prstGeom prst="rect">
            <a:avLst/>
          </a:prstGeo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09600" y="5735636"/>
            <a:ext cx="10972800" cy="474663"/>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8/5/2024</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823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6A40690-640E-5B65-3D02-B6E5D51C56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DC4F55CB-263E-4951-D7BE-F6893829A4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279240B-AA9A-A8CC-87CC-00CBD8A6FE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66251D-9FBA-4716-8C2C-2FE34E864C2D}" type="datetimeFigureOut">
              <a:rPr lang="de-DE" smtClean="0"/>
              <a:t>05.08.2024</a:t>
            </a:fld>
            <a:endParaRPr lang="de-DE"/>
          </a:p>
        </p:txBody>
      </p:sp>
      <p:sp>
        <p:nvSpPr>
          <p:cNvPr id="5" name="Fußzeilenplatzhalter 4">
            <a:extLst>
              <a:ext uri="{FF2B5EF4-FFF2-40B4-BE49-F238E27FC236}">
                <a16:creationId xmlns:a16="http://schemas.microsoft.com/office/drawing/2014/main" id="{F91E0A13-03D7-E356-8F57-046D4F6326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F29EA950-7A9B-D883-6B2D-E103A18D03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28D1E8-D238-4EF3-A0C5-6CBA54B056FB}" type="slidenum">
              <a:rPr lang="de-DE" smtClean="0"/>
              <a:t>‹Nr.›</a:t>
            </a:fld>
            <a:endParaRPr lang="de-DE"/>
          </a:p>
        </p:txBody>
      </p:sp>
    </p:spTree>
    <p:extLst>
      <p:ext uri="{BB962C8B-B14F-4D97-AF65-F5344CB8AC3E}">
        <p14:creationId xmlns:p14="http://schemas.microsoft.com/office/powerpoint/2010/main" val="2190031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952500" y="1847056"/>
            <a:ext cx="106299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8/5/2024</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952500" y="363537"/>
            <a:ext cx="10629900"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71" r:id="rId4"/>
    <p:sldLayoutId id="2147483672" r:id="rId5"/>
    <p:sldLayoutId id="2147483666" r:id="rId6"/>
    <p:sldLayoutId id="2147483667" r:id="rId7"/>
    <p:sldLayoutId id="2147483668" r:id="rId8"/>
    <p:sldLayoutId id="2147483669" r:id="rId9"/>
    <p:sldLayoutId id="2147483670" r:id="rId10"/>
    <p:sldLayoutId id="2147483660" r:id="rId11"/>
    <p:sldLayoutId id="2147483673" r:id="rId12"/>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384">
          <p15:clr>
            <a:srgbClr val="F26B43"/>
          </p15:clr>
        </p15:guide>
        <p15:guide id="3" pos="600">
          <p15:clr>
            <a:srgbClr val="F26B43"/>
          </p15:clr>
        </p15:guide>
        <p15:guide id="4" pos="7296">
          <p15:clr>
            <a:srgbClr val="F26B43"/>
          </p15:clr>
        </p15:guide>
        <p15:guide id="5" orient="horz" pos="3912">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A6AA-D81C-6E01-58E6-D7ED9233D9A6}"/>
              </a:ext>
            </a:extLst>
          </p:cNvPr>
          <p:cNvSpPr>
            <a:spLocks noGrp="1"/>
          </p:cNvSpPr>
          <p:nvPr>
            <p:ph type="ctrTitle"/>
          </p:nvPr>
        </p:nvSpPr>
        <p:spPr/>
        <p:txBody>
          <a:bodyPr>
            <a:normAutofit fontScale="90000"/>
          </a:bodyPr>
          <a:lstStyle/>
          <a:p>
            <a:r>
              <a:rPr lang="de-DE" dirty="0"/>
              <a:t>Unterschied zwischen Authentifizierung und Autorisierung</a:t>
            </a:r>
            <a:endParaRPr lang="en-US" dirty="0"/>
          </a:p>
        </p:txBody>
      </p:sp>
      <p:sp>
        <p:nvSpPr>
          <p:cNvPr id="3" name="Subtitle 2">
            <a:extLst>
              <a:ext uri="{FF2B5EF4-FFF2-40B4-BE49-F238E27FC236}">
                <a16:creationId xmlns:a16="http://schemas.microsoft.com/office/drawing/2014/main" id="{E81B5D12-45B6-A823-90B1-7B0C230D9815}"/>
              </a:ext>
            </a:extLst>
          </p:cNvPr>
          <p:cNvSpPr>
            <a:spLocks noGrp="1"/>
          </p:cNvSpPr>
          <p:nvPr>
            <p:ph type="subTitle" idx="1"/>
          </p:nvPr>
        </p:nvSpPr>
        <p:spPr/>
        <p:txBody>
          <a:bodyPr/>
          <a:lstStyle/>
          <a:p>
            <a:r>
              <a:rPr lang="en-US"/>
              <a:t>Jörn </a:t>
            </a:r>
            <a:r>
              <a:rPr lang="en-US" dirty="0"/>
              <a:t>Walter</a:t>
            </a:r>
          </a:p>
        </p:txBody>
      </p:sp>
      <p:pic>
        <p:nvPicPr>
          <p:cNvPr id="5" name="Bildplatzhalter 4">
            <a:extLst>
              <a:ext uri="{FF2B5EF4-FFF2-40B4-BE49-F238E27FC236}">
                <a16:creationId xmlns:a16="http://schemas.microsoft.com/office/drawing/2014/main" id="{14D4F036-E1A8-29E7-7270-8B916E1501F3}"/>
              </a:ext>
            </a:extLst>
          </p:cNvPr>
          <p:cNvPicPr>
            <a:picLocks noGrp="1" noChangeAspect="1"/>
          </p:cNvPicPr>
          <p:nvPr>
            <p:ph type="pic" sz="quarter" idx="13"/>
          </p:nvPr>
        </p:nvPicPr>
        <p:blipFill>
          <a:blip r:embed="rId2"/>
          <a:srcRect l="20" r="20"/>
          <a:stretch>
            <a:fillRect/>
          </a:stretch>
        </p:blipFill>
        <p:spPr/>
      </p:pic>
    </p:spTree>
    <p:extLst>
      <p:ext uri="{BB962C8B-B14F-4D97-AF65-F5344CB8AC3E}">
        <p14:creationId xmlns:p14="http://schemas.microsoft.com/office/powerpoint/2010/main" val="92152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3EE892-516A-13AB-2985-7875F43123BF}"/>
              </a:ext>
            </a:extLst>
          </p:cNvPr>
          <p:cNvSpPr>
            <a:spLocks noGrp="1"/>
          </p:cNvSpPr>
          <p:nvPr>
            <p:ph type="title"/>
          </p:nvPr>
        </p:nvSpPr>
        <p:spPr/>
        <p:txBody>
          <a:bodyPr/>
          <a:lstStyle/>
          <a:p>
            <a:r>
              <a:rPr lang="de-DE"/>
              <a:t>Authentifizierung</a:t>
            </a:r>
          </a:p>
        </p:txBody>
      </p:sp>
      <p:sp>
        <p:nvSpPr>
          <p:cNvPr id="3" name="Textplatzhalter 2">
            <a:extLst>
              <a:ext uri="{FF2B5EF4-FFF2-40B4-BE49-F238E27FC236}">
                <a16:creationId xmlns:a16="http://schemas.microsoft.com/office/drawing/2014/main" id="{96733457-200A-9D5E-1EDC-F81440D2D245}"/>
              </a:ext>
            </a:extLst>
          </p:cNvPr>
          <p:cNvSpPr>
            <a:spLocks noGrp="1"/>
          </p:cNvSpPr>
          <p:nvPr>
            <p:ph type="body" idx="1"/>
          </p:nvPr>
        </p:nvSpPr>
        <p:spPr/>
        <p:txBody>
          <a:bodyPr/>
          <a:lstStyle/>
          <a:p>
            <a:r>
              <a:rPr lang="de-DE"/>
              <a:t>Definition von Authentifizierung</a:t>
            </a:r>
          </a:p>
        </p:txBody>
      </p:sp>
      <p:sp>
        <p:nvSpPr>
          <p:cNvPr id="4" name="Textplatzhalter 3">
            <a:extLst>
              <a:ext uri="{FF2B5EF4-FFF2-40B4-BE49-F238E27FC236}">
                <a16:creationId xmlns:a16="http://schemas.microsoft.com/office/drawing/2014/main" id="{123EFA75-F5F1-DB1A-8E99-54D7D4EF990C}"/>
              </a:ext>
            </a:extLst>
          </p:cNvPr>
          <p:cNvSpPr>
            <a:spLocks noGrp="1"/>
          </p:cNvSpPr>
          <p:nvPr>
            <p:ph type="body" sz="half" idx="2"/>
          </p:nvPr>
        </p:nvSpPr>
        <p:spPr/>
        <p:txBody>
          <a:bodyPr/>
          <a:lstStyle/>
          <a:p>
            <a:r>
              <a:rPr lang="de-DE" sz="1400"/>
              <a:t>Authentifizierung bezieht sich auf den Prozess der Überprüfung der Identität eines Benutzers, um sicherzustellen, dass die Person tatsächlich diejenige ist, die sie vorgibt zu sein. Dies ist wichtig, um unbefugten Zugriff auf Systeme zu verhindern und die Sicherheit zu gewährleisten.</a:t>
            </a:r>
          </a:p>
        </p:txBody>
      </p:sp>
      <p:sp>
        <p:nvSpPr>
          <p:cNvPr id="5" name="Textplatzhalter 4">
            <a:extLst>
              <a:ext uri="{FF2B5EF4-FFF2-40B4-BE49-F238E27FC236}">
                <a16:creationId xmlns:a16="http://schemas.microsoft.com/office/drawing/2014/main" id="{0E88CE1F-F98C-9DAF-9247-04EE4CCF09E3}"/>
              </a:ext>
            </a:extLst>
          </p:cNvPr>
          <p:cNvSpPr>
            <a:spLocks noGrp="1"/>
          </p:cNvSpPr>
          <p:nvPr>
            <p:ph type="body" idx="13"/>
          </p:nvPr>
        </p:nvSpPr>
        <p:spPr/>
        <p:txBody>
          <a:bodyPr/>
          <a:lstStyle/>
          <a:p>
            <a:r>
              <a:rPr lang="de-DE"/>
              <a:t>Schutz vor unbefugtem Zugriff</a:t>
            </a:r>
          </a:p>
        </p:txBody>
      </p:sp>
      <p:sp>
        <p:nvSpPr>
          <p:cNvPr id="6" name="Textplatzhalter 5">
            <a:extLst>
              <a:ext uri="{FF2B5EF4-FFF2-40B4-BE49-F238E27FC236}">
                <a16:creationId xmlns:a16="http://schemas.microsoft.com/office/drawing/2014/main" id="{8278CF18-5A5B-EEBF-A4F3-A69633972CE8}"/>
              </a:ext>
            </a:extLst>
          </p:cNvPr>
          <p:cNvSpPr>
            <a:spLocks noGrp="1"/>
          </p:cNvSpPr>
          <p:nvPr>
            <p:ph type="body" sz="half" idx="14"/>
          </p:nvPr>
        </p:nvSpPr>
        <p:spPr/>
        <p:txBody>
          <a:bodyPr/>
          <a:lstStyle/>
          <a:p>
            <a:r>
              <a:rPr lang="de-DE" sz="1400"/>
              <a:t>Durch die Authentifizierung wird sichergestellt, dass nur autorisierte Benutzer auf bestimmte Ressourcen oder Informationen zugreifen können. Dies ist entscheidend, um Datenverluste oder Datenschutzverletzungen zu vermeiden.</a:t>
            </a:r>
          </a:p>
        </p:txBody>
      </p:sp>
      <p:sp>
        <p:nvSpPr>
          <p:cNvPr id="7" name="Textplatzhalter 6">
            <a:extLst>
              <a:ext uri="{FF2B5EF4-FFF2-40B4-BE49-F238E27FC236}">
                <a16:creationId xmlns:a16="http://schemas.microsoft.com/office/drawing/2014/main" id="{825753C8-1116-B167-FD39-68C015E06B28}"/>
              </a:ext>
            </a:extLst>
          </p:cNvPr>
          <p:cNvSpPr>
            <a:spLocks noGrp="1"/>
          </p:cNvSpPr>
          <p:nvPr>
            <p:ph type="body" idx="15"/>
          </p:nvPr>
        </p:nvSpPr>
        <p:spPr/>
        <p:txBody>
          <a:bodyPr/>
          <a:lstStyle/>
          <a:p>
            <a:r>
              <a:rPr lang="de-DE"/>
              <a:t>Verschiedene Authentifizierungsmethoden</a:t>
            </a:r>
          </a:p>
        </p:txBody>
      </p:sp>
      <p:sp>
        <p:nvSpPr>
          <p:cNvPr id="8" name="Textplatzhalter 7">
            <a:extLst>
              <a:ext uri="{FF2B5EF4-FFF2-40B4-BE49-F238E27FC236}">
                <a16:creationId xmlns:a16="http://schemas.microsoft.com/office/drawing/2014/main" id="{0BFBCF5A-9BEE-A82C-D4F1-2D861F8FAE1B}"/>
              </a:ext>
            </a:extLst>
          </p:cNvPr>
          <p:cNvSpPr>
            <a:spLocks noGrp="1"/>
          </p:cNvSpPr>
          <p:nvPr>
            <p:ph type="body" sz="half" idx="16"/>
          </p:nvPr>
        </p:nvSpPr>
        <p:spPr/>
        <p:txBody>
          <a:bodyPr/>
          <a:lstStyle/>
          <a:p>
            <a:r>
              <a:rPr lang="de-DE" sz="1400"/>
              <a:t>Es gibt verschiedene Methoden zur Authentifizierung, wie Passwörter, biometrische Merkmale (Fingerabdruck, Gesichtserkennung), Token oder Zwei-Faktor-Authentifizierung, die zur Sicherung von Systemen eingesetzt werden können.</a:t>
            </a:r>
          </a:p>
        </p:txBody>
      </p:sp>
      <p:pic>
        <p:nvPicPr>
          <p:cNvPr id="11" name="Bildplatzhalter 10">
            <a:extLst>
              <a:ext uri="{FF2B5EF4-FFF2-40B4-BE49-F238E27FC236}">
                <a16:creationId xmlns:a16="http://schemas.microsoft.com/office/drawing/2014/main" id="{B03D7EEB-6EE0-2A41-1429-2466AB951714}"/>
              </a:ext>
            </a:extLst>
          </p:cNvPr>
          <p:cNvPicPr>
            <a:picLocks noGrp="1" noChangeAspect="1"/>
          </p:cNvPicPr>
          <p:nvPr>
            <p:ph type="pic" sz="quarter" idx="17"/>
          </p:nvPr>
        </p:nvPicPr>
        <p:blipFill>
          <a:blip r:embed="rId2"/>
          <a:srcRect l="17685" r="17685"/>
          <a:stretch>
            <a:fillRect/>
          </a:stretch>
        </p:blipFill>
        <p:spPr/>
      </p:pic>
      <p:sp>
        <p:nvSpPr>
          <p:cNvPr id="10" name="Textplatzhalter 9">
            <a:extLst>
              <a:ext uri="{FF2B5EF4-FFF2-40B4-BE49-F238E27FC236}">
                <a16:creationId xmlns:a16="http://schemas.microsoft.com/office/drawing/2014/main" id="{BC145FAB-44A1-2E82-EB24-F4D8A8675CB1}"/>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1078702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E464FB-C893-1CA4-A1DD-9229FA492CA4}"/>
              </a:ext>
            </a:extLst>
          </p:cNvPr>
          <p:cNvSpPr>
            <a:spLocks noGrp="1"/>
          </p:cNvSpPr>
          <p:nvPr>
            <p:ph type="title"/>
          </p:nvPr>
        </p:nvSpPr>
        <p:spPr/>
        <p:txBody>
          <a:bodyPr/>
          <a:lstStyle/>
          <a:p>
            <a:r>
              <a:rPr lang="de-DE"/>
              <a:t>Identitätsnachweis</a:t>
            </a:r>
          </a:p>
        </p:txBody>
      </p:sp>
      <p:sp>
        <p:nvSpPr>
          <p:cNvPr id="3" name="Textplatzhalter 2">
            <a:extLst>
              <a:ext uri="{FF2B5EF4-FFF2-40B4-BE49-F238E27FC236}">
                <a16:creationId xmlns:a16="http://schemas.microsoft.com/office/drawing/2014/main" id="{CE96F1B4-A196-4508-F7D8-493B53034247}"/>
              </a:ext>
            </a:extLst>
          </p:cNvPr>
          <p:cNvSpPr>
            <a:spLocks noGrp="1"/>
          </p:cNvSpPr>
          <p:nvPr>
            <p:ph type="body" idx="18"/>
          </p:nvPr>
        </p:nvSpPr>
        <p:spPr/>
        <p:txBody>
          <a:bodyPr/>
          <a:lstStyle/>
          <a:p>
            <a:r>
              <a:rPr lang="de-DE"/>
              <a:t>Passwörter</a:t>
            </a:r>
          </a:p>
        </p:txBody>
      </p:sp>
      <p:sp>
        <p:nvSpPr>
          <p:cNvPr id="4" name="Textplatzhalter 3">
            <a:extLst>
              <a:ext uri="{FF2B5EF4-FFF2-40B4-BE49-F238E27FC236}">
                <a16:creationId xmlns:a16="http://schemas.microsoft.com/office/drawing/2014/main" id="{96D51611-BE1A-D190-E826-3C957CB5C212}"/>
              </a:ext>
            </a:extLst>
          </p:cNvPr>
          <p:cNvSpPr>
            <a:spLocks noGrp="1"/>
          </p:cNvSpPr>
          <p:nvPr>
            <p:ph type="body" sz="half" idx="19"/>
          </p:nvPr>
        </p:nvSpPr>
        <p:spPr/>
        <p:txBody>
          <a:bodyPr/>
          <a:lstStyle/>
          <a:p>
            <a:r>
              <a:rPr lang="de-DE" sz="1400"/>
              <a:t>Passwörter sind eine der häufigsten Authentifizierungsmethoden, bei der Benutzer geheime Zeichenkombinationen erstellen, um ihre Identität zu bestätigen. Es ist wichtig, starke und einzigartige Passwörter zu verwenden, um Sicherheitsrisiken zu minimieren.</a:t>
            </a:r>
          </a:p>
        </p:txBody>
      </p:sp>
      <p:sp>
        <p:nvSpPr>
          <p:cNvPr id="5" name="Textplatzhalter 4">
            <a:extLst>
              <a:ext uri="{FF2B5EF4-FFF2-40B4-BE49-F238E27FC236}">
                <a16:creationId xmlns:a16="http://schemas.microsoft.com/office/drawing/2014/main" id="{20D59207-6685-6011-972F-BBEA0D4F024E}"/>
              </a:ext>
            </a:extLst>
          </p:cNvPr>
          <p:cNvSpPr>
            <a:spLocks noGrp="1"/>
          </p:cNvSpPr>
          <p:nvPr>
            <p:ph type="body" idx="21"/>
          </p:nvPr>
        </p:nvSpPr>
        <p:spPr/>
        <p:txBody>
          <a:bodyPr/>
          <a:lstStyle/>
          <a:p>
            <a:r>
              <a:rPr lang="de-DE"/>
              <a:t>Biometrische Daten</a:t>
            </a:r>
          </a:p>
        </p:txBody>
      </p:sp>
      <p:sp>
        <p:nvSpPr>
          <p:cNvPr id="6" name="Textplatzhalter 5">
            <a:extLst>
              <a:ext uri="{FF2B5EF4-FFF2-40B4-BE49-F238E27FC236}">
                <a16:creationId xmlns:a16="http://schemas.microsoft.com/office/drawing/2014/main" id="{F34B8CAA-9B16-658F-B4B7-7822DC8EF355}"/>
              </a:ext>
            </a:extLst>
          </p:cNvPr>
          <p:cNvSpPr>
            <a:spLocks noGrp="1"/>
          </p:cNvSpPr>
          <p:nvPr>
            <p:ph type="body" sz="half" idx="22"/>
          </p:nvPr>
        </p:nvSpPr>
        <p:spPr/>
        <p:txBody>
          <a:bodyPr/>
          <a:lstStyle/>
          <a:p>
            <a:r>
              <a:rPr lang="de-DE" sz="1400"/>
              <a:t>Biometrische Authentifizierung basiert auf physiologischen Merkmalen wie Fingerabdrücken, Gesichtern oder Iris-Scan. Diese Methoden sind hochsicher, da sie einzigartige individuelle Merkmale verwenden, um Personen zu identifizieren.</a:t>
            </a:r>
          </a:p>
        </p:txBody>
      </p:sp>
      <p:sp>
        <p:nvSpPr>
          <p:cNvPr id="7" name="Textplatzhalter 6">
            <a:extLst>
              <a:ext uri="{FF2B5EF4-FFF2-40B4-BE49-F238E27FC236}">
                <a16:creationId xmlns:a16="http://schemas.microsoft.com/office/drawing/2014/main" id="{15F599F9-5607-19E7-D82B-DFA4B2E6E0D7}"/>
              </a:ext>
            </a:extLst>
          </p:cNvPr>
          <p:cNvSpPr>
            <a:spLocks noGrp="1"/>
          </p:cNvSpPr>
          <p:nvPr>
            <p:ph type="body" idx="24"/>
          </p:nvPr>
        </p:nvSpPr>
        <p:spPr/>
        <p:txBody>
          <a:bodyPr/>
          <a:lstStyle/>
          <a:p>
            <a:r>
              <a:rPr lang="de-DE"/>
              <a:t>Zwei-Faktor-Authentifizierung</a:t>
            </a:r>
          </a:p>
        </p:txBody>
      </p:sp>
      <p:sp>
        <p:nvSpPr>
          <p:cNvPr id="8" name="Textplatzhalter 7">
            <a:extLst>
              <a:ext uri="{FF2B5EF4-FFF2-40B4-BE49-F238E27FC236}">
                <a16:creationId xmlns:a16="http://schemas.microsoft.com/office/drawing/2014/main" id="{8F7A6FE7-CC25-AA83-2CE4-CBDDB415295A}"/>
              </a:ext>
            </a:extLst>
          </p:cNvPr>
          <p:cNvSpPr>
            <a:spLocks noGrp="1"/>
          </p:cNvSpPr>
          <p:nvPr>
            <p:ph type="body" sz="half" idx="25"/>
          </p:nvPr>
        </p:nvSpPr>
        <p:spPr/>
        <p:txBody>
          <a:bodyPr/>
          <a:lstStyle/>
          <a:p>
            <a:r>
              <a:rPr lang="de-DE" sz="1400"/>
              <a:t>Die Zwei-Faktor-Authentifizierung erfordert neben dem Passwort eine zusätzliche Bestätigung, z.B. durch SMS-Codes oder biometrische Verfahren. Dies erhöht die Sicherheit, da ein Angreifer sowohl das Passwort als auch den physischen Zugang zum zweiten Faktor benötigen würde.</a:t>
            </a:r>
          </a:p>
        </p:txBody>
      </p:sp>
      <p:pic>
        <p:nvPicPr>
          <p:cNvPr id="10" name="Bildplatzhalter 9">
            <a:extLst>
              <a:ext uri="{FF2B5EF4-FFF2-40B4-BE49-F238E27FC236}">
                <a16:creationId xmlns:a16="http://schemas.microsoft.com/office/drawing/2014/main" id="{6A65070B-730B-EE8D-D6C5-E672904AD215}"/>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336467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F6ABF5-0B12-FB48-9241-F8C8C3FF78CE}"/>
              </a:ext>
            </a:extLst>
          </p:cNvPr>
          <p:cNvSpPr>
            <a:spLocks noGrp="1"/>
          </p:cNvSpPr>
          <p:nvPr>
            <p:ph type="title"/>
          </p:nvPr>
        </p:nvSpPr>
        <p:spPr/>
        <p:txBody>
          <a:bodyPr/>
          <a:lstStyle/>
          <a:p>
            <a:r>
              <a:rPr lang="de-DE"/>
              <a:t>Autorisierung</a:t>
            </a:r>
          </a:p>
        </p:txBody>
      </p:sp>
      <p:sp>
        <p:nvSpPr>
          <p:cNvPr id="3" name="Textplatzhalter 2">
            <a:extLst>
              <a:ext uri="{FF2B5EF4-FFF2-40B4-BE49-F238E27FC236}">
                <a16:creationId xmlns:a16="http://schemas.microsoft.com/office/drawing/2014/main" id="{8A07E318-ED9F-8FD4-5150-83F9E8998CAB}"/>
              </a:ext>
            </a:extLst>
          </p:cNvPr>
          <p:cNvSpPr>
            <a:spLocks noGrp="1"/>
          </p:cNvSpPr>
          <p:nvPr>
            <p:ph type="body" idx="1"/>
          </p:nvPr>
        </p:nvSpPr>
        <p:spPr/>
        <p:txBody>
          <a:bodyPr/>
          <a:lstStyle/>
          <a:p>
            <a:r>
              <a:rPr lang="de-DE"/>
              <a:t>Definition von Autorisierung</a:t>
            </a:r>
          </a:p>
        </p:txBody>
      </p:sp>
      <p:sp>
        <p:nvSpPr>
          <p:cNvPr id="4" name="Textplatzhalter 3">
            <a:extLst>
              <a:ext uri="{FF2B5EF4-FFF2-40B4-BE49-F238E27FC236}">
                <a16:creationId xmlns:a16="http://schemas.microsoft.com/office/drawing/2014/main" id="{8D5C4B28-96E6-8D1E-972B-C52BDF21D531}"/>
              </a:ext>
            </a:extLst>
          </p:cNvPr>
          <p:cNvSpPr>
            <a:spLocks noGrp="1"/>
          </p:cNvSpPr>
          <p:nvPr>
            <p:ph type="body" sz="half" idx="2"/>
          </p:nvPr>
        </p:nvSpPr>
        <p:spPr/>
        <p:txBody>
          <a:bodyPr/>
          <a:lstStyle/>
          <a:p>
            <a:r>
              <a:rPr lang="de-DE" sz="1400"/>
              <a:t>Autorisierung bezieht sich auf die Berechtigung eines authentifizierten Benutzers, auf bestimmte Ressourcen oder Funktionen zuzugreifen. Es legt fest, welche Aktionen ein Benutzer auf Grundlage seiner Identität durchführen darf.</a:t>
            </a:r>
          </a:p>
        </p:txBody>
      </p:sp>
      <p:pic>
        <p:nvPicPr>
          <p:cNvPr id="11" name="Bildplatzhalter 10">
            <a:extLst>
              <a:ext uri="{FF2B5EF4-FFF2-40B4-BE49-F238E27FC236}">
                <a16:creationId xmlns:a16="http://schemas.microsoft.com/office/drawing/2014/main" id="{F0D2D0D6-6E40-C7CC-4554-0D38156B7E5D}"/>
              </a:ext>
            </a:extLst>
          </p:cNvPr>
          <p:cNvPicPr>
            <a:picLocks noGrp="1" noChangeAspect="1"/>
          </p:cNvPicPr>
          <p:nvPr>
            <p:ph type="pic" sz="quarter" idx="17"/>
          </p:nvPr>
        </p:nvPicPr>
        <p:blipFill>
          <a:blip r:embed="rId2"/>
          <a:srcRect l="16667" r="16667"/>
          <a:stretch>
            <a:fillRect/>
          </a:stretch>
        </p:blipFill>
        <p:spPr/>
      </p:pic>
      <p:sp>
        <p:nvSpPr>
          <p:cNvPr id="6" name="Textplatzhalter 5">
            <a:extLst>
              <a:ext uri="{FF2B5EF4-FFF2-40B4-BE49-F238E27FC236}">
                <a16:creationId xmlns:a16="http://schemas.microsoft.com/office/drawing/2014/main" id="{202A2D52-7E47-4A19-839C-3C87DA6460C2}"/>
              </a:ext>
            </a:extLst>
          </p:cNvPr>
          <p:cNvSpPr>
            <a:spLocks noGrp="1"/>
          </p:cNvSpPr>
          <p:nvPr>
            <p:ph type="body" idx="18"/>
          </p:nvPr>
        </p:nvSpPr>
        <p:spPr/>
        <p:txBody>
          <a:bodyPr/>
          <a:lstStyle/>
          <a:p>
            <a:r>
              <a:rPr lang="de-DE"/>
              <a:t>Unterscheidung von Authentifizierung</a:t>
            </a:r>
          </a:p>
        </p:txBody>
      </p:sp>
      <p:sp>
        <p:nvSpPr>
          <p:cNvPr id="7" name="Textplatzhalter 6">
            <a:extLst>
              <a:ext uri="{FF2B5EF4-FFF2-40B4-BE49-F238E27FC236}">
                <a16:creationId xmlns:a16="http://schemas.microsoft.com/office/drawing/2014/main" id="{D0C60BD7-71DC-D0AA-2182-88CB70E21E05}"/>
              </a:ext>
            </a:extLst>
          </p:cNvPr>
          <p:cNvSpPr>
            <a:spLocks noGrp="1"/>
          </p:cNvSpPr>
          <p:nvPr>
            <p:ph type="body" sz="half" idx="19"/>
          </p:nvPr>
        </p:nvSpPr>
        <p:spPr/>
        <p:txBody>
          <a:bodyPr/>
          <a:lstStyle/>
          <a:p>
            <a:r>
              <a:rPr lang="de-DE" sz="1400"/>
              <a:t>Während die Authentifizierung die Identität eines Benutzers überprüft, um Zugriff zu gewähren, bestimmt die Autorisierung, welche spezifischen Berechtigungen basierend auf dieser Identität erteilt werden. Sie bestimmt, was ein Benutzer nach der Anmeldung tun kann.</a:t>
            </a:r>
          </a:p>
        </p:txBody>
      </p:sp>
      <p:sp>
        <p:nvSpPr>
          <p:cNvPr id="8" name="Textplatzhalter 7">
            <a:extLst>
              <a:ext uri="{FF2B5EF4-FFF2-40B4-BE49-F238E27FC236}">
                <a16:creationId xmlns:a16="http://schemas.microsoft.com/office/drawing/2014/main" id="{6CA15520-76ED-3C2D-DF7C-DE06B3EBEFEC}"/>
              </a:ext>
            </a:extLst>
          </p:cNvPr>
          <p:cNvSpPr>
            <a:spLocks noGrp="1"/>
          </p:cNvSpPr>
          <p:nvPr>
            <p:ph type="body" idx="20"/>
          </p:nvPr>
        </p:nvSpPr>
        <p:spPr/>
        <p:txBody>
          <a:bodyPr/>
          <a:lstStyle/>
          <a:p>
            <a:r>
              <a:rPr lang="de-DE"/>
              <a:t>Zugriffskontrolle</a:t>
            </a:r>
          </a:p>
        </p:txBody>
      </p:sp>
      <p:sp>
        <p:nvSpPr>
          <p:cNvPr id="9" name="Textplatzhalter 8">
            <a:extLst>
              <a:ext uri="{FF2B5EF4-FFF2-40B4-BE49-F238E27FC236}">
                <a16:creationId xmlns:a16="http://schemas.microsoft.com/office/drawing/2014/main" id="{B6D421E7-22C9-219C-9362-95E95E4BB728}"/>
              </a:ext>
            </a:extLst>
          </p:cNvPr>
          <p:cNvSpPr>
            <a:spLocks noGrp="1"/>
          </p:cNvSpPr>
          <p:nvPr>
            <p:ph type="body" sz="half" idx="21"/>
          </p:nvPr>
        </p:nvSpPr>
        <p:spPr/>
        <p:txBody>
          <a:bodyPr/>
          <a:lstStyle/>
          <a:p>
            <a:r>
              <a:rPr lang="de-DE" sz="1400"/>
              <a:t>Die Autorisierung implementiert die Zugriffsrechte, um sicherzustellen, dass Benutzer nur auf Ressourcen zugreifen oder Aktionen ausführen können, für die sie die entsprechenden Berechtigungen haben. Dies ist entscheidend für die Sicherheit von Systemen und Daten.</a:t>
            </a:r>
          </a:p>
        </p:txBody>
      </p:sp>
      <p:sp>
        <p:nvSpPr>
          <p:cNvPr id="10" name="Textplatzhalter 9">
            <a:extLst>
              <a:ext uri="{FF2B5EF4-FFF2-40B4-BE49-F238E27FC236}">
                <a16:creationId xmlns:a16="http://schemas.microsoft.com/office/drawing/2014/main" id="{F40F927B-C71B-9325-C58A-344C9136F1DC}"/>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2312375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B5EF3-7465-587B-9315-245A00BEB705}"/>
              </a:ext>
            </a:extLst>
          </p:cNvPr>
          <p:cNvSpPr>
            <a:spLocks noGrp="1"/>
          </p:cNvSpPr>
          <p:nvPr>
            <p:ph type="title"/>
          </p:nvPr>
        </p:nvSpPr>
        <p:spPr/>
        <p:txBody>
          <a:bodyPr/>
          <a:lstStyle/>
          <a:p>
            <a:r>
              <a:rPr lang="de-DE"/>
              <a:t>Zugriffsrechte</a:t>
            </a:r>
          </a:p>
        </p:txBody>
      </p:sp>
      <p:sp>
        <p:nvSpPr>
          <p:cNvPr id="3" name="Textplatzhalter 2">
            <a:extLst>
              <a:ext uri="{FF2B5EF4-FFF2-40B4-BE49-F238E27FC236}">
                <a16:creationId xmlns:a16="http://schemas.microsoft.com/office/drawing/2014/main" id="{431ABC65-AD94-2E0C-6B00-9C3936C64407}"/>
              </a:ext>
            </a:extLst>
          </p:cNvPr>
          <p:cNvSpPr>
            <a:spLocks noGrp="1"/>
          </p:cNvSpPr>
          <p:nvPr>
            <p:ph type="body" idx="1"/>
          </p:nvPr>
        </p:nvSpPr>
        <p:spPr/>
        <p:txBody>
          <a:bodyPr/>
          <a:lstStyle/>
          <a:p>
            <a:r>
              <a:rPr lang="de-DE"/>
              <a:t>Rollenbasierte Zugriffssteuerung</a:t>
            </a:r>
          </a:p>
        </p:txBody>
      </p:sp>
      <p:sp>
        <p:nvSpPr>
          <p:cNvPr id="4" name="Textplatzhalter 3">
            <a:extLst>
              <a:ext uri="{FF2B5EF4-FFF2-40B4-BE49-F238E27FC236}">
                <a16:creationId xmlns:a16="http://schemas.microsoft.com/office/drawing/2014/main" id="{19B9C1B1-9DAF-6313-724A-A33EF5EDF26A}"/>
              </a:ext>
            </a:extLst>
          </p:cNvPr>
          <p:cNvSpPr>
            <a:spLocks noGrp="1"/>
          </p:cNvSpPr>
          <p:nvPr>
            <p:ph type="body" sz="half" idx="2"/>
          </p:nvPr>
        </p:nvSpPr>
        <p:spPr/>
        <p:txBody>
          <a:bodyPr/>
          <a:lstStyle/>
          <a:p>
            <a:r>
              <a:rPr lang="de-DE" sz="1400"/>
              <a:t>Dieses Konzept weist Benutzern basierend auf ihren Rollen oder Gruppen berechtigte Zugriffe zu. Es vereinfacht die Verwaltung von Zugriffsrechten, da Berechtigungen an Rollen statt an individuelle Benutzer gebunden sind.</a:t>
            </a:r>
          </a:p>
        </p:txBody>
      </p:sp>
      <p:sp>
        <p:nvSpPr>
          <p:cNvPr id="5" name="Textplatzhalter 4">
            <a:extLst>
              <a:ext uri="{FF2B5EF4-FFF2-40B4-BE49-F238E27FC236}">
                <a16:creationId xmlns:a16="http://schemas.microsoft.com/office/drawing/2014/main" id="{72C1F47A-1751-43C2-5938-6BF062D2548A}"/>
              </a:ext>
            </a:extLst>
          </p:cNvPr>
          <p:cNvSpPr>
            <a:spLocks noGrp="1"/>
          </p:cNvSpPr>
          <p:nvPr>
            <p:ph type="body" idx="18"/>
          </p:nvPr>
        </p:nvSpPr>
        <p:spPr/>
        <p:txBody>
          <a:bodyPr/>
          <a:lstStyle/>
          <a:p>
            <a:r>
              <a:rPr lang="de-DE"/>
              <a:t>Berechtigungskonzepte</a:t>
            </a:r>
          </a:p>
        </p:txBody>
      </p:sp>
      <p:sp>
        <p:nvSpPr>
          <p:cNvPr id="6" name="Textplatzhalter 5">
            <a:extLst>
              <a:ext uri="{FF2B5EF4-FFF2-40B4-BE49-F238E27FC236}">
                <a16:creationId xmlns:a16="http://schemas.microsoft.com/office/drawing/2014/main" id="{F1A50939-5D9E-72EF-BC8F-6C58B673522F}"/>
              </a:ext>
            </a:extLst>
          </p:cNvPr>
          <p:cNvSpPr>
            <a:spLocks noGrp="1"/>
          </p:cNvSpPr>
          <p:nvPr>
            <p:ph type="body" sz="half" idx="19"/>
          </p:nvPr>
        </p:nvSpPr>
        <p:spPr/>
        <p:txBody>
          <a:bodyPr/>
          <a:lstStyle/>
          <a:p>
            <a:r>
              <a:rPr lang="de-DE" sz="1400"/>
              <a:t>Berechtigungskonzepte legen fest, welche Aktionen ein Benutzer auf bestimmten Ressourcen ausführen darf. Durch differenzierte Berechtigungen wird sichergestellt, dass Benutzer nur die für ihre Aufgaben relevanten Funktionen nutzen können.</a:t>
            </a:r>
          </a:p>
        </p:txBody>
      </p:sp>
      <p:sp>
        <p:nvSpPr>
          <p:cNvPr id="7" name="Textplatzhalter 6">
            <a:extLst>
              <a:ext uri="{FF2B5EF4-FFF2-40B4-BE49-F238E27FC236}">
                <a16:creationId xmlns:a16="http://schemas.microsoft.com/office/drawing/2014/main" id="{804B80CA-C44E-AA3B-763D-C58114F2BB5C}"/>
              </a:ext>
            </a:extLst>
          </p:cNvPr>
          <p:cNvSpPr>
            <a:spLocks noGrp="1"/>
          </p:cNvSpPr>
          <p:nvPr>
            <p:ph type="body" idx="20"/>
          </p:nvPr>
        </p:nvSpPr>
        <p:spPr/>
        <p:txBody>
          <a:bodyPr/>
          <a:lstStyle/>
          <a:p>
            <a:r>
              <a:rPr lang="de-DE"/>
              <a:t>Sicherheitsrichtlinien</a:t>
            </a:r>
          </a:p>
        </p:txBody>
      </p:sp>
      <p:sp>
        <p:nvSpPr>
          <p:cNvPr id="8" name="Textplatzhalter 7">
            <a:extLst>
              <a:ext uri="{FF2B5EF4-FFF2-40B4-BE49-F238E27FC236}">
                <a16:creationId xmlns:a16="http://schemas.microsoft.com/office/drawing/2014/main" id="{17B638C7-9BD1-7EC8-5460-465DB44DB903}"/>
              </a:ext>
            </a:extLst>
          </p:cNvPr>
          <p:cNvSpPr>
            <a:spLocks noGrp="1"/>
          </p:cNvSpPr>
          <p:nvPr>
            <p:ph type="body" sz="half" idx="21"/>
          </p:nvPr>
        </p:nvSpPr>
        <p:spPr/>
        <p:txBody>
          <a:bodyPr/>
          <a:lstStyle/>
          <a:p>
            <a:r>
              <a:rPr lang="de-DE" sz="1400"/>
              <a:t>Richtlinien zur Zugriffskontrolle definieren, wer auf welche Daten zugreifen kann und welche Aktionen erlaubt sind. Ihre korrekte Umsetzung ist essentiell, um Datenschutz und Systemintegrität zu gewährleisten.</a:t>
            </a:r>
          </a:p>
        </p:txBody>
      </p:sp>
      <p:pic>
        <p:nvPicPr>
          <p:cNvPr id="10" name="Bildplatzhalter 9">
            <a:extLst>
              <a:ext uri="{FF2B5EF4-FFF2-40B4-BE49-F238E27FC236}">
                <a16:creationId xmlns:a16="http://schemas.microsoft.com/office/drawing/2014/main" id="{0860B6CA-ABB9-66A0-C97F-C9D7565B3A9C}"/>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977708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C0CCD2-EC68-B1CC-93FF-47039CEAC827}"/>
              </a:ext>
            </a:extLst>
          </p:cNvPr>
          <p:cNvSpPr>
            <a:spLocks noGrp="1"/>
          </p:cNvSpPr>
          <p:nvPr>
            <p:ph type="title"/>
          </p:nvPr>
        </p:nvSpPr>
        <p:spPr/>
        <p:txBody>
          <a:bodyPr/>
          <a:lstStyle/>
          <a:p>
            <a:r>
              <a:rPr lang="de-DE"/>
              <a:t>Beispiel Szenario</a:t>
            </a:r>
          </a:p>
        </p:txBody>
      </p:sp>
      <p:sp>
        <p:nvSpPr>
          <p:cNvPr id="3" name="Textplatzhalter 2">
            <a:extLst>
              <a:ext uri="{FF2B5EF4-FFF2-40B4-BE49-F238E27FC236}">
                <a16:creationId xmlns:a16="http://schemas.microsoft.com/office/drawing/2014/main" id="{73309EB4-9DB7-65A2-FA34-A78F83FADAAA}"/>
              </a:ext>
            </a:extLst>
          </p:cNvPr>
          <p:cNvSpPr>
            <a:spLocks noGrp="1"/>
          </p:cNvSpPr>
          <p:nvPr>
            <p:ph type="body" idx="1"/>
          </p:nvPr>
        </p:nvSpPr>
        <p:spPr/>
        <p:txBody>
          <a:bodyPr/>
          <a:lstStyle/>
          <a:p>
            <a:r>
              <a:rPr lang="de-DE"/>
              <a:t>Beispiel: Online-Banking</a:t>
            </a:r>
          </a:p>
        </p:txBody>
      </p:sp>
      <p:sp>
        <p:nvSpPr>
          <p:cNvPr id="4" name="Textplatzhalter 3">
            <a:extLst>
              <a:ext uri="{FF2B5EF4-FFF2-40B4-BE49-F238E27FC236}">
                <a16:creationId xmlns:a16="http://schemas.microsoft.com/office/drawing/2014/main" id="{8DF025E7-DDAD-CB5F-47B2-DCE814AD5464}"/>
              </a:ext>
            </a:extLst>
          </p:cNvPr>
          <p:cNvSpPr>
            <a:spLocks noGrp="1"/>
          </p:cNvSpPr>
          <p:nvPr>
            <p:ph type="body" sz="half" idx="2"/>
          </p:nvPr>
        </p:nvSpPr>
        <p:spPr/>
        <p:txBody>
          <a:bodyPr/>
          <a:lstStyle/>
          <a:p>
            <a:r>
              <a:rPr lang="de-DE" sz="1400"/>
              <a:t>Wenn Sie sich bei Ihrem Online-Banking anmelden (Authentifizierung), bestätigt die Bank Ihre Identität mittels Passwort und möglicherweise einem Sicherheitscode. Die Autorisierung legt fest, welche Aktionen Sie nach der Anmeldung durchführen dürfen, z.B. Überweisungen tätigen oder Kontoinformationen einsehen.</a:t>
            </a:r>
          </a:p>
        </p:txBody>
      </p:sp>
      <p:sp>
        <p:nvSpPr>
          <p:cNvPr id="5" name="Textplatzhalter 4">
            <a:extLst>
              <a:ext uri="{FF2B5EF4-FFF2-40B4-BE49-F238E27FC236}">
                <a16:creationId xmlns:a16="http://schemas.microsoft.com/office/drawing/2014/main" id="{8DB771FC-6954-121E-790F-92A795C5957A}"/>
              </a:ext>
            </a:extLst>
          </p:cNvPr>
          <p:cNvSpPr>
            <a:spLocks noGrp="1"/>
          </p:cNvSpPr>
          <p:nvPr>
            <p:ph type="body" idx="13"/>
          </p:nvPr>
        </p:nvSpPr>
        <p:spPr/>
        <p:txBody>
          <a:bodyPr/>
          <a:lstStyle/>
          <a:p>
            <a:r>
              <a:rPr lang="de-DE"/>
              <a:t>Unterschiedliche Schritte</a:t>
            </a:r>
          </a:p>
        </p:txBody>
      </p:sp>
      <p:sp>
        <p:nvSpPr>
          <p:cNvPr id="6" name="Textplatzhalter 5">
            <a:extLst>
              <a:ext uri="{FF2B5EF4-FFF2-40B4-BE49-F238E27FC236}">
                <a16:creationId xmlns:a16="http://schemas.microsoft.com/office/drawing/2014/main" id="{3BF3B1C2-7485-403C-44FE-2F44DBF00B5C}"/>
              </a:ext>
            </a:extLst>
          </p:cNvPr>
          <p:cNvSpPr>
            <a:spLocks noGrp="1"/>
          </p:cNvSpPr>
          <p:nvPr>
            <p:ph type="body" sz="half" idx="14"/>
          </p:nvPr>
        </p:nvSpPr>
        <p:spPr/>
        <p:txBody>
          <a:bodyPr/>
          <a:lstStyle/>
          <a:p>
            <a:r>
              <a:rPr lang="de-DE" sz="1400"/>
              <a:t>Die Authentifizierung bestätigt, dass Sie derjenige sind, der Kontozugriff anfordert, während die Autorisierung festlegt, welche spezifischen Aktionen Sie innerhalb des Kontos ausführen dürfen. Beide Schritte sind erforderlich, um das Online-Banking sicher zu nutzen.</a:t>
            </a:r>
          </a:p>
        </p:txBody>
      </p:sp>
      <p:sp>
        <p:nvSpPr>
          <p:cNvPr id="7" name="Textplatzhalter 6">
            <a:extLst>
              <a:ext uri="{FF2B5EF4-FFF2-40B4-BE49-F238E27FC236}">
                <a16:creationId xmlns:a16="http://schemas.microsoft.com/office/drawing/2014/main" id="{DB7C532B-0D4C-9DBA-100D-9E30D57451FE}"/>
              </a:ext>
            </a:extLst>
          </p:cNvPr>
          <p:cNvSpPr>
            <a:spLocks noGrp="1"/>
          </p:cNvSpPr>
          <p:nvPr>
            <p:ph type="body" idx="15"/>
          </p:nvPr>
        </p:nvSpPr>
        <p:spPr/>
        <p:txBody>
          <a:bodyPr/>
          <a:lstStyle/>
          <a:p>
            <a:r>
              <a:rPr lang="de-DE"/>
              <a:t>Sicherheitsaspekte</a:t>
            </a:r>
          </a:p>
        </p:txBody>
      </p:sp>
      <p:sp>
        <p:nvSpPr>
          <p:cNvPr id="8" name="Textplatzhalter 7">
            <a:extLst>
              <a:ext uri="{FF2B5EF4-FFF2-40B4-BE49-F238E27FC236}">
                <a16:creationId xmlns:a16="http://schemas.microsoft.com/office/drawing/2014/main" id="{279F004D-3228-B5F8-9772-A404D8D969F3}"/>
              </a:ext>
            </a:extLst>
          </p:cNvPr>
          <p:cNvSpPr>
            <a:spLocks noGrp="1"/>
          </p:cNvSpPr>
          <p:nvPr>
            <p:ph type="body" sz="half" idx="16"/>
          </p:nvPr>
        </p:nvSpPr>
        <p:spPr/>
        <p:txBody>
          <a:bodyPr/>
          <a:lstStyle/>
          <a:p>
            <a:r>
              <a:rPr lang="de-DE" sz="1400"/>
              <a:t>Die klare Trennung von Authentifizierung und Autorisierung hilft, das Risiko von unbefugtem Zugriff und Datenmissbrauch zu minimieren. Es gewährleistet, dass nur berechtigte Benutzer autorisierten Zugriff erhalten.</a:t>
            </a:r>
          </a:p>
        </p:txBody>
      </p:sp>
      <p:pic>
        <p:nvPicPr>
          <p:cNvPr id="11" name="Bildplatzhalter 10">
            <a:extLst>
              <a:ext uri="{FF2B5EF4-FFF2-40B4-BE49-F238E27FC236}">
                <a16:creationId xmlns:a16="http://schemas.microsoft.com/office/drawing/2014/main" id="{DE131F54-B0FB-434E-2A0E-EE7BD1EAC349}"/>
              </a:ext>
            </a:extLst>
          </p:cNvPr>
          <p:cNvPicPr>
            <a:picLocks noGrp="1" noChangeAspect="1"/>
          </p:cNvPicPr>
          <p:nvPr>
            <p:ph type="pic" sz="quarter" idx="17"/>
          </p:nvPr>
        </p:nvPicPr>
        <p:blipFill>
          <a:blip r:embed="rId2"/>
          <a:srcRect l="16667" r="16667"/>
          <a:stretch>
            <a:fillRect/>
          </a:stretch>
        </p:blipFill>
        <p:spPr/>
      </p:pic>
      <p:sp>
        <p:nvSpPr>
          <p:cNvPr id="10" name="Textplatzhalter 9">
            <a:extLst>
              <a:ext uri="{FF2B5EF4-FFF2-40B4-BE49-F238E27FC236}">
                <a16:creationId xmlns:a16="http://schemas.microsoft.com/office/drawing/2014/main" id="{B805496F-17E8-B1E6-0E7B-06740ECF637F}"/>
              </a:ext>
            </a:extLst>
          </p:cNvPr>
          <p:cNvSpPr>
            <a:spLocks noGrp="1"/>
          </p:cNvSpPr>
          <p:nvPr>
            <p:ph type="body" sz="quarter" idx="20"/>
          </p:nvPr>
        </p:nvSpPr>
        <p:spPr/>
        <p:txBody>
          <a:bodyPr/>
          <a:lstStyle/>
          <a:p>
            <a:r>
              <a:rPr lang="de-DE"/>
              <a:t>Photos provided by Unsplash</a:t>
            </a:r>
          </a:p>
        </p:txBody>
      </p:sp>
    </p:spTree>
    <p:extLst>
      <p:ext uri="{BB962C8B-B14F-4D97-AF65-F5344CB8AC3E}">
        <p14:creationId xmlns:p14="http://schemas.microsoft.com/office/powerpoint/2010/main" val="2634262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
    <p:bg>
      <p:bgPr>
        <a:solidFill>
          <a:srgbClr val="F2F2F2"/>
        </a:solidFill>
        <a:effectLst/>
      </p:bgPr>
    </p:bg>
    <p:spTree>
      <p:nvGrpSpPr>
        <p:cNvPr id="1" name=""/>
        <p:cNvGrpSpPr/>
        <p:nvPr/>
      </p:nvGrpSpPr>
      <p:grpSpPr>
        <a:xfrm>
          <a:off x="0" y="0"/>
          <a:ext cx="0" cy="0"/>
          <a:chOff x="0" y="0"/>
          <a:chExt cx="0" cy="0"/>
        </a:xfrm>
      </p:grpSpPr>
      <p:graphicFrame>
        <p:nvGraphicFramePr>
          <p:cNvPr id="2" name="Table 0"/>
          <p:cNvGraphicFramePr>
            <a:graphicFrameLocks noGrp="1"/>
          </p:cNvGraphicFramePr>
          <p:nvPr/>
        </p:nvGraphicFramePr>
        <p:xfrm>
          <a:off x="853440" y="2438400"/>
          <a:ext cx="10363200" cy="2621280"/>
        </p:xfrm>
        <a:graphic>
          <a:graphicData uri="http://schemas.openxmlformats.org/drawingml/2006/table">
            <a:tbl>
              <a:tblPr/>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524256">
                <a:tc>
                  <a:txBody>
                    <a:bodyPr/>
                    <a:lstStyle/>
                    <a:p>
                      <a:pPr marL="0" indent="0">
                        <a:buNone/>
                      </a:pP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Authentifizierung</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tc>
                  <a:txBody>
                    <a:bodyPr/>
                    <a:lstStyle/>
                    <a:p>
                      <a:pPr marL="0" indent="0">
                        <a:buNone/>
                      </a:pPr>
                      <a:r>
                        <a:rPr lang="en-US" sz="1400" dirty="0">
                          <a:solidFill>
                            <a:srgbClr val="000000"/>
                          </a:solidFill>
                          <a:latin typeface="Calibri SemiBold" pitchFamily="34" charset="0"/>
                          <a:ea typeface="Calibri SemiBold" pitchFamily="34" charset="-122"/>
                          <a:cs typeface="Calibri SemiBold" pitchFamily="34" charset="-120"/>
                        </a:rPr>
                        <a:t>Autorisierung</a:t>
                      </a:r>
                      <a:endParaRPr lang="en-US" sz="1400" dirty="0">
                        <a:latin typeface="Calibri SemiBold" charset="0"/>
                        <a:ea typeface="Calibri SemiBold" charset="0"/>
                        <a:cs typeface="Calibri SemiBold"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DE0E0"/>
                    </a:solidFill>
                  </a:tcPr>
                </a:tc>
                <a:extLst>
                  <a:ext uri="{0D108BD9-81ED-4DB2-BD59-A6C34878D82A}">
                    <a16:rowId xmlns:a16="http://schemas.microsoft.com/office/drawing/2014/main" val="10000"/>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Definition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Identitätsüberprüfung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Berechtigungszuweisung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1"/>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Ziel</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Zugriff gewähren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Zugriffsrechte festlegen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2"/>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Prozess</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Identitätsprüfung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Berechtigungseinstellungen</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524256">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Beispiel</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Passwortabfrage</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tc>
                  <a:txBody>
                    <a:bodyPr/>
                    <a:lstStyle/>
                    <a:p>
                      <a:pPr marL="0" indent="0">
                        <a:buNone/>
                      </a:pPr>
                      <a:r>
                        <a:rPr lang="en-US" sz="1200" dirty="0">
                          <a:solidFill>
                            <a:srgbClr val="000000"/>
                          </a:solidFill>
                          <a:latin typeface="Calibri" pitchFamily="34" charset="0"/>
                          <a:ea typeface="Calibri" pitchFamily="34" charset="-122"/>
                          <a:cs typeface="Calibri" pitchFamily="34" charset="-120"/>
                        </a:rPr>
                        <a:t>Rollenbasierte Zugriffssteuerung</a:t>
                      </a:r>
                      <a:endParaRPr lang="en-US" sz="1200" dirty="0">
                        <a:latin typeface="Calibri" charset="0"/>
                        <a:ea typeface="Calibri" charset="0"/>
                        <a:cs typeface="Calibri" charset="0"/>
                      </a:endParaRPr>
                    </a:p>
                  </a:txBody>
                  <a:tcPr marL="73152" marR="73152" marT="73152" marB="73152"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EDEDED"/>
                    </a:solidFill>
                  </a:tcPr>
                </a:tc>
                <a:extLst>
                  <a:ext uri="{0D108BD9-81ED-4DB2-BD59-A6C34878D82A}">
                    <a16:rowId xmlns:a16="http://schemas.microsoft.com/office/drawing/2014/main" val="10004"/>
                  </a:ext>
                </a:extLst>
              </a:tr>
            </a:tbl>
          </a:graphicData>
        </a:graphic>
      </p:graphicFrame>
      <p:sp>
        <p:nvSpPr>
          <p:cNvPr id="3" name="Text 0"/>
          <p:cNvSpPr/>
          <p:nvPr/>
        </p:nvSpPr>
        <p:spPr>
          <a:xfrm>
            <a:off x="914400" y="723900"/>
            <a:ext cx="10439400" cy="1320800"/>
          </a:xfrm>
          <a:prstGeom prst="rect">
            <a:avLst/>
          </a:prstGeom>
          <a:noFill/>
          <a:ln/>
        </p:spPr>
        <p:txBody>
          <a:bodyPr wrap="square" rtlCol="0" anchor="ctr" anchorCtr="0"/>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400">
                <a:latin typeface="Calibri"/>
                <a:ea typeface="Calibri"/>
                <a:cs typeface="Calibri"/>
              </a:rPr>
              <a:t>Vergleichstabelle</a:t>
            </a:r>
            <a:endParaRPr lang="en-US" sz="4400" dirty="0">
              <a:latin typeface="Calibri"/>
              <a:ea typeface="Calibri"/>
              <a:cs typeface="Calibri"/>
            </a:endParaRPr>
          </a:p>
        </p:txBody>
      </p:sp>
      <p:sp>
        <p:nvSpPr>
          <p:cNvPr id="4" name="Shape 1"/>
          <p:cNvSpPr/>
          <p:nvPr/>
        </p:nvSpPr>
        <p:spPr>
          <a:xfrm>
            <a:off x="1219200" y="1219200"/>
            <a:ext cx="1219200" cy="1219200"/>
          </a:xfrm>
          <a:prstGeom prst="line">
            <a:avLst/>
          </a:prstGeom>
          <a:noFill/>
          <a:ln/>
        </p:spPr>
        <p:txBody>
          <a:bodyPr/>
          <a:lstStyle/>
          <a:p>
            <a:endParaRPr lang="de-DE"/>
          </a:p>
        </p:txBody>
      </p:sp>
    </p:spTree>
    <p:extLst>
      <p:ext uri="{BB962C8B-B14F-4D97-AF65-F5344CB8AC3E}">
        <p14:creationId xmlns:p14="http://schemas.microsoft.com/office/powerpoint/2010/main" val="4122229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5FE8F9-E548-FE0F-5C59-E4944A754647}"/>
              </a:ext>
            </a:extLst>
          </p:cNvPr>
          <p:cNvSpPr>
            <a:spLocks noGrp="1"/>
          </p:cNvSpPr>
          <p:nvPr>
            <p:ph type="title"/>
          </p:nvPr>
        </p:nvSpPr>
        <p:spPr/>
        <p:txBody>
          <a:bodyPr/>
          <a:lstStyle/>
          <a:p>
            <a:r>
              <a:rPr lang="de-DE"/>
              <a:t>Häufige Missverständnisse</a:t>
            </a:r>
          </a:p>
        </p:txBody>
      </p:sp>
      <p:sp>
        <p:nvSpPr>
          <p:cNvPr id="3" name="Textplatzhalter 2">
            <a:extLst>
              <a:ext uri="{FF2B5EF4-FFF2-40B4-BE49-F238E27FC236}">
                <a16:creationId xmlns:a16="http://schemas.microsoft.com/office/drawing/2014/main" id="{6714485A-BBA3-CCF8-3F7B-859DB1FDBC5D}"/>
              </a:ext>
            </a:extLst>
          </p:cNvPr>
          <p:cNvSpPr>
            <a:spLocks noGrp="1"/>
          </p:cNvSpPr>
          <p:nvPr>
            <p:ph type="body" idx="18"/>
          </p:nvPr>
        </p:nvSpPr>
        <p:spPr/>
        <p:txBody>
          <a:bodyPr/>
          <a:lstStyle/>
          <a:p>
            <a:r>
              <a:rPr lang="de-DE"/>
              <a:t>Verwechslung von Authentifizierung und Autorisierung</a:t>
            </a:r>
          </a:p>
        </p:txBody>
      </p:sp>
      <p:sp>
        <p:nvSpPr>
          <p:cNvPr id="4" name="Textplatzhalter 3">
            <a:extLst>
              <a:ext uri="{FF2B5EF4-FFF2-40B4-BE49-F238E27FC236}">
                <a16:creationId xmlns:a16="http://schemas.microsoft.com/office/drawing/2014/main" id="{67BE3CBB-01BB-D57B-402B-F22A341FCF16}"/>
              </a:ext>
            </a:extLst>
          </p:cNvPr>
          <p:cNvSpPr>
            <a:spLocks noGrp="1"/>
          </p:cNvSpPr>
          <p:nvPr>
            <p:ph type="body" sz="half" idx="19"/>
          </p:nvPr>
        </p:nvSpPr>
        <p:spPr/>
        <p:txBody>
          <a:bodyPr/>
          <a:lstStyle/>
          <a:p>
            <a:r>
              <a:rPr lang="de-DE" sz="1400"/>
              <a:t>Ein häufiges Missverständnis besteht darin, dass Authentifizierung und Autorisierung fälschlicherweise als synonyme Begriffe betrachtet werden. Es ist wichtig zu erkennen, dass sie verschiedene Phasen im Sicherheitsprozess darstellen.</a:t>
            </a:r>
          </a:p>
        </p:txBody>
      </p:sp>
      <p:sp>
        <p:nvSpPr>
          <p:cNvPr id="5" name="Textplatzhalter 4">
            <a:extLst>
              <a:ext uri="{FF2B5EF4-FFF2-40B4-BE49-F238E27FC236}">
                <a16:creationId xmlns:a16="http://schemas.microsoft.com/office/drawing/2014/main" id="{BD1A6F56-9979-F2C9-AC65-09155BA5C7AE}"/>
              </a:ext>
            </a:extLst>
          </p:cNvPr>
          <p:cNvSpPr>
            <a:spLocks noGrp="1"/>
          </p:cNvSpPr>
          <p:nvPr>
            <p:ph type="body" idx="21"/>
          </p:nvPr>
        </p:nvSpPr>
        <p:spPr/>
        <p:txBody>
          <a:bodyPr/>
          <a:lstStyle/>
          <a:p>
            <a:r>
              <a:rPr lang="de-DE"/>
              <a:t>Betriebliche Auswirkungen</a:t>
            </a:r>
          </a:p>
        </p:txBody>
      </p:sp>
      <p:sp>
        <p:nvSpPr>
          <p:cNvPr id="6" name="Textplatzhalter 5">
            <a:extLst>
              <a:ext uri="{FF2B5EF4-FFF2-40B4-BE49-F238E27FC236}">
                <a16:creationId xmlns:a16="http://schemas.microsoft.com/office/drawing/2014/main" id="{0738A3EB-6798-7954-359A-E04AF92C491E}"/>
              </a:ext>
            </a:extLst>
          </p:cNvPr>
          <p:cNvSpPr>
            <a:spLocks noGrp="1"/>
          </p:cNvSpPr>
          <p:nvPr>
            <p:ph type="body" sz="half" idx="22"/>
          </p:nvPr>
        </p:nvSpPr>
        <p:spPr/>
        <p:txBody>
          <a:bodyPr/>
          <a:lstStyle/>
          <a:p>
            <a:r>
              <a:rPr lang="de-DE" sz="1400"/>
              <a:t>Fehler bei der Authentifizierung oder Autorisierung können zu schwerwiegenden Konsequenzen führen, wie unbefugtem Zugriff auf sensible Daten oder Einschränkungen bei legitimen Aktivitäten. Klarheit über ihre Unterschiede ist daher entscheidend.</a:t>
            </a:r>
          </a:p>
        </p:txBody>
      </p:sp>
      <p:sp>
        <p:nvSpPr>
          <p:cNvPr id="7" name="Textplatzhalter 6">
            <a:extLst>
              <a:ext uri="{FF2B5EF4-FFF2-40B4-BE49-F238E27FC236}">
                <a16:creationId xmlns:a16="http://schemas.microsoft.com/office/drawing/2014/main" id="{5F5D9E95-78AC-8284-FC15-F505E0A2BDA7}"/>
              </a:ext>
            </a:extLst>
          </p:cNvPr>
          <p:cNvSpPr>
            <a:spLocks noGrp="1"/>
          </p:cNvSpPr>
          <p:nvPr>
            <p:ph type="body" idx="24"/>
          </p:nvPr>
        </p:nvSpPr>
        <p:spPr/>
        <p:txBody>
          <a:bodyPr/>
          <a:lstStyle/>
          <a:p>
            <a:r>
              <a:rPr lang="de-DE"/>
              <a:t>Sicherheitsbewusstsein schärfen</a:t>
            </a:r>
          </a:p>
        </p:txBody>
      </p:sp>
      <p:sp>
        <p:nvSpPr>
          <p:cNvPr id="8" name="Textplatzhalter 7">
            <a:extLst>
              <a:ext uri="{FF2B5EF4-FFF2-40B4-BE49-F238E27FC236}">
                <a16:creationId xmlns:a16="http://schemas.microsoft.com/office/drawing/2014/main" id="{0CC596C3-553E-4D8B-1729-F8402F5E9A64}"/>
              </a:ext>
            </a:extLst>
          </p:cNvPr>
          <p:cNvSpPr>
            <a:spLocks noGrp="1"/>
          </p:cNvSpPr>
          <p:nvPr>
            <p:ph type="body" sz="half" idx="25"/>
          </p:nvPr>
        </p:nvSpPr>
        <p:spPr/>
        <p:txBody>
          <a:bodyPr/>
          <a:lstStyle/>
          <a:p>
            <a:r>
              <a:rPr lang="de-DE" sz="1400"/>
              <a:t>Durch die Aufklärung über die Bedeutung von Authentifizierung und Autorisierung können Benutzer ihre Sicherheitsgewohnheiten verbessern und dazu beitragen, IT-Systeme vor potenziellen Angriffen zu schützen.</a:t>
            </a:r>
          </a:p>
        </p:txBody>
      </p:sp>
      <p:pic>
        <p:nvPicPr>
          <p:cNvPr id="10" name="Bildplatzhalter 9">
            <a:extLst>
              <a:ext uri="{FF2B5EF4-FFF2-40B4-BE49-F238E27FC236}">
                <a16:creationId xmlns:a16="http://schemas.microsoft.com/office/drawing/2014/main" id="{03522E3B-B077-13B5-76FF-3F12A61232F5}"/>
              </a:ext>
            </a:extLst>
          </p:cNvPr>
          <p:cNvPicPr>
            <a:picLocks noGrp="1" noChangeAspect="1"/>
          </p:cNvPicPr>
          <p:nvPr>
            <p:ph type="pic" sz="quarter" idx="26"/>
          </p:nvPr>
        </p:nvPicPr>
        <p:blipFill>
          <a:blip r:embed="rId2"/>
          <a:srcRect l="3941" r="3941"/>
          <a:stretch>
            <a:fillRect/>
          </a:stretch>
        </p:blipFill>
        <p:spPr/>
      </p:pic>
    </p:spTree>
    <p:extLst>
      <p:ext uri="{BB962C8B-B14F-4D97-AF65-F5344CB8AC3E}">
        <p14:creationId xmlns:p14="http://schemas.microsoft.com/office/powerpoint/2010/main" val="1462742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DB1713-6B9E-D0A7-0E54-B790DA8B30B8}"/>
              </a:ext>
            </a:extLst>
          </p:cNvPr>
          <p:cNvSpPr>
            <a:spLocks noGrp="1"/>
          </p:cNvSpPr>
          <p:nvPr>
            <p:ph type="title"/>
          </p:nvPr>
        </p:nvSpPr>
        <p:spPr/>
        <p:txBody>
          <a:bodyPr/>
          <a:lstStyle/>
          <a:p>
            <a:r>
              <a:rPr lang="de-DE"/>
              <a:t>Sicherheitsaspekte</a:t>
            </a:r>
          </a:p>
        </p:txBody>
      </p:sp>
      <p:sp>
        <p:nvSpPr>
          <p:cNvPr id="3" name="Textplatzhalter 2">
            <a:extLst>
              <a:ext uri="{FF2B5EF4-FFF2-40B4-BE49-F238E27FC236}">
                <a16:creationId xmlns:a16="http://schemas.microsoft.com/office/drawing/2014/main" id="{3395FFEE-C069-94FF-4FE6-71AED849BF98}"/>
              </a:ext>
            </a:extLst>
          </p:cNvPr>
          <p:cNvSpPr>
            <a:spLocks noGrp="1"/>
          </p:cNvSpPr>
          <p:nvPr>
            <p:ph type="body" idx="1"/>
          </p:nvPr>
        </p:nvSpPr>
        <p:spPr/>
        <p:txBody>
          <a:bodyPr/>
          <a:lstStyle/>
          <a:p>
            <a:r>
              <a:rPr lang="de-DE"/>
              <a:t>Schutz vor Datenmissbrauch</a:t>
            </a:r>
          </a:p>
        </p:txBody>
      </p:sp>
      <p:sp>
        <p:nvSpPr>
          <p:cNvPr id="4" name="Textplatzhalter 3">
            <a:extLst>
              <a:ext uri="{FF2B5EF4-FFF2-40B4-BE49-F238E27FC236}">
                <a16:creationId xmlns:a16="http://schemas.microsoft.com/office/drawing/2014/main" id="{4B92FFF7-EF2E-96F6-3918-7C1B6B5273CD}"/>
              </a:ext>
            </a:extLst>
          </p:cNvPr>
          <p:cNvSpPr>
            <a:spLocks noGrp="1"/>
          </p:cNvSpPr>
          <p:nvPr>
            <p:ph type="body" sz="half" idx="2"/>
          </p:nvPr>
        </p:nvSpPr>
        <p:spPr/>
        <p:txBody>
          <a:bodyPr/>
          <a:lstStyle/>
          <a:p>
            <a:r>
              <a:rPr lang="de-DE" sz="1400"/>
              <a:t>Eine effektive Authentifizierung und Autorisierung sind wesentliche Sicherheitsmaßnahmen, um Daten vor unbefugtem Zugriff oder Manipulation zu schützen. Durch strikte Zugriffskontrollen können Sicherheitslücken minimiert werden.</a:t>
            </a:r>
          </a:p>
        </p:txBody>
      </p:sp>
      <p:pic>
        <p:nvPicPr>
          <p:cNvPr id="11" name="Bildplatzhalter 10">
            <a:extLst>
              <a:ext uri="{FF2B5EF4-FFF2-40B4-BE49-F238E27FC236}">
                <a16:creationId xmlns:a16="http://schemas.microsoft.com/office/drawing/2014/main" id="{33C7FD6A-BAC2-6D86-5B29-083036A1D626}"/>
              </a:ext>
            </a:extLst>
          </p:cNvPr>
          <p:cNvPicPr>
            <a:picLocks noGrp="1" noChangeAspect="1"/>
          </p:cNvPicPr>
          <p:nvPr>
            <p:ph type="pic" sz="quarter" idx="17"/>
          </p:nvPr>
        </p:nvPicPr>
        <p:blipFill>
          <a:blip r:embed="rId2"/>
          <a:srcRect l="16667" r="16667"/>
          <a:stretch>
            <a:fillRect/>
          </a:stretch>
        </p:blipFill>
        <p:spPr/>
      </p:pic>
      <p:sp>
        <p:nvSpPr>
          <p:cNvPr id="6" name="Textplatzhalter 5">
            <a:extLst>
              <a:ext uri="{FF2B5EF4-FFF2-40B4-BE49-F238E27FC236}">
                <a16:creationId xmlns:a16="http://schemas.microsoft.com/office/drawing/2014/main" id="{32FFF749-51A5-6EAC-698F-BC222D57EE31}"/>
              </a:ext>
            </a:extLst>
          </p:cNvPr>
          <p:cNvSpPr>
            <a:spLocks noGrp="1"/>
          </p:cNvSpPr>
          <p:nvPr>
            <p:ph type="body" idx="18"/>
          </p:nvPr>
        </p:nvSpPr>
        <p:spPr/>
        <p:txBody>
          <a:bodyPr/>
          <a:lstStyle/>
          <a:p>
            <a:r>
              <a:rPr lang="de-DE"/>
              <a:t>Compliance-Anforderungen</a:t>
            </a:r>
          </a:p>
        </p:txBody>
      </p:sp>
      <p:sp>
        <p:nvSpPr>
          <p:cNvPr id="7" name="Textplatzhalter 6">
            <a:extLst>
              <a:ext uri="{FF2B5EF4-FFF2-40B4-BE49-F238E27FC236}">
                <a16:creationId xmlns:a16="http://schemas.microsoft.com/office/drawing/2014/main" id="{65DC2D08-6389-7E20-1816-2E3F4AA172E2}"/>
              </a:ext>
            </a:extLst>
          </p:cNvPr>
          <p:cNvSpPr>
            <a:spLocks noGrp="1"/>
          </p:cNvSpPr>
          <p:nvPr>
            <p:ph type="body" sz="half" idx="19"/>
          </p:nvPr>
        </p:nvSpPr>
        <p:spPr/>
        <p:txBody>
          <a:bodyPr/>
          <a:lstStyle/>
          <a:p>
            <a:r>
              <a:rPr lang="de-DE" sz="1400"/>
              <a:t>In vielen Branchen sind strenge Datenschutzvorschriften und Compliance-Anforderungen zu erfüllen. Authentifizierung und Autorisierung sind Schlüsselelemente für die Einhaltung dieser Regulierungen und den Schutz sensibler Informationen.</a:t>
            </a:r>
          </a:p>
        </p:txBody>
      </p:sp>
      <p:sp>
        <p:nvSpPr>
          <p:cNvPr id="8" name="Textplatzhalter 7">
            <a:extLst>
              <a:ext uri="{FF2B5EF4-FFF2-40B4-BE49-F238E27FC236}">
                <a16:creationId xmlns:a16="http://schemas.microsoft.com/office/drawing/2014/main" id="{7260D0B7-A51C-382D-8775-4B62A3C0C24E}"/>
              </a:ext>
            </a:extLst>
          </p:cNvPr>
          <p:cNvSpPr>
            <a:spLocks noGrp="1"/>
          </p:cNvSpPr>
          <p:nvPr>
            <p:ph type="body" idx="20"/>
          </p:nvPr>
        </p:nvSpPr>
        <p:spPr/>
        <p:txBody>
          <a:bodyPr/>
          <a:lstStyle/>
          <a:p>
            <a:r>
              <a:rPr lang="de-DE"/>
              <a:t>Risikominimierung</a:t>
            </a:r>
          </a:p>
        </p:txBody>
      </p:sp>
      <p:sp>
        <p:nvSpPr>
          <p:cNvPr id="9" name="Textplatzhalter 8">
            <a:extLst>
              <a:ext uri="{FF2B5EF4-FFF2-40B4-BE49-F238E27FC236}">
                <a16:creationId xmlns:a16="http://schemas.microsoft.com/office/drawing/2014/main" id="{CC194821-2035-48E5-E2B0-7FE5FB0B5BD4}"/>
              </a:ext>
            </a:extLst>
          </p:cNvPr>
          <p:cNvSpPr>
            <a:spLocks noGrp="1"/>
          </p:cNvSpPr>
          <p:nvPr>
            <p:ph type="body" sz="half" idx="21"/>
          </p:nvPr>
        </p:nvSpPr>
        <p:spPr/>
        <p:txBody>
          <a:bodyPr/>
          <a:lstStyle/>
          <a:p>
            <a:r>
              <a:rPr lang="de-DE" sz="1400"/>
              <a:t>Durch die Implementierung robuster Authentifizierungs- und Autorisierungssysteme können Unternehmen Risiken im Zusammenhang mit Datenlecks, Betrugsfällen oder Insiderbedrohungen erfolgreich reduzieren.</a:t>
            </a:r>
          </a:p>
        </p:txBody>
      </p:sp>
      <p:sp>
        <p:nvSpPr>
          <p:cNvPr id="10" name="Textplatzhalter 9">
            <a:extLst>
              <a:ext uri="{FF2B5EF4-FFF2-40B4-BE49-F238E27FC236}">
                <a16:creationId xmlns:a16="http://schemas.microsoft.com/office/drawing/2014/main" id="{63F10F62-A8DC-7A07-FF81-6E3F9DEFB347}"/>
              </a:ext>
            </a:extLst>
          </p:cNvPr>
          <p:cNvSpPr>
            <a:spLocks noGrp="1"/>
          </p:cNvSpPr>
          <p:nvPr>
            <p:ph type="body" sz="quarter" idx="22"/>
          </p:nvPr>
        </p:nvSpPr>
        <p:spPr/>
        <p:txBody>
          <a:bodyPr/>
          <a:lstStyle/>
          <a:p>
            <a:r>
              <a:rPr lang="de-DE"/>
              <a:t>Photos provided by Unsplash</a:t>
            </a:r>
          </a:p>
        </p:txBody>
      </p:sp>
    </p:spTree>
    <p:extLst>
      <p:ext uri="{BB962C8B-B14F-4D97-AF65-F5344CB8AC3E}">
        <p14:creationId xmlns:p14="http://schemas.microsoft.com/office/powerpoint/2010/main" val="2290693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B01C5-5975-79E3-EFF7-A72A4DD53E95}"/>
              </a:ext>
            </a:extLst>
          </p:cNvPr>
          <p:cNvSpPr>
            <a:spLocks noGrp="1"/>
          </p:cNvSpPr>
          <p:nvPr>
            <p:ph type="title"/>
          </p:nvPr>
        </p:nvSpPr>
        <p:spPr/>
        <p:txBody>
          <a:bodyPr/>
          <a:lstStyle/>
          <a:p>
            <a:r>
              <a:rPr lang="de-DE"/>
              <a:t>Zusammenfassung</a:t>
            </a:r>
          </a:p>
        </p:txBody>
      </p:sp>
      <p:sp>
        <p:nvSpPr>
          <p:cNvPr id="3" name="Textplatzhalter 2">
            <a:extLst>
              <a:ext uri="{FF2B5EF4-FFF2-40B4-BE49-F238E27FC236}">
                <a16:creationId xmlns:a16="http://schemas.microsoft.com/office/drawing/2014/main" id="{3D4EACEC-2D0E-E949-EF6F-D49A42BC76F1}"/>
              </a:ext>
            </a:extLst>
          </p:cNvPr>
          <p:cNvSpPr>
            <a:spLocks noGrp="1"/>
          </p:cNvSpPr>
          <p:nvPr>
            <p:ph type="body" idx="1"/>
          </p:nvPr>
        </p:nvSpPr>
        <p:spPr/>
        <p:txBody>
          <a:bodyPr/>
          <a:lstStyle/>
          <a:p>
            <a:r>
              <a:rPr lang="de-DE"/>
              <a:t>Schlüsselerkenntnisse</a:t>
            </a:r>
          </a:p>
        </p:txBody>
      </p:sp>
      <p:sp>
        <p:nvSpPr>
          <p:cNvPr id="4" name="Textplatzhalter 3">
            <a:extLst>
              <a:ext uri="{FF2B5EF4-FFF2-40B4-BE49-F238E27FC236}">
                <a16:creationId xmlns:a16="http://schemas.microsoft.com/office/drawing/2014/main" id="{26C76DBA-F52B-9F4C-C490-53213DD51862}"/>
              </a:ext>
            </a:extLst>
          </p:cNvPr>
          <p:cNvSpPr>
            <a:spLocks noGrp="1"/>
          </p:cNvSpPr>
          <p:nvPr>
            <p:ph type="body" sz="half" idx="2"/>
          </p:nvPr>
        </p:nvSpPr>
        <p:spPr/>
        <p:txBody>
          <a:bodyPr/>
          <a:lstStyle/>
          <a:p>
            <a:r>
              <a:rPr lang="de-DE" sz="1400"/>
              <a:t>Die klare Unterscheidung zwischen Authentifizierung und Autorisierung ist grundlegend für die Gewährleistung der Informationssicherheit. Authentifizierung überprüft die Identität, während Autorisierung Zugriffsrechte festlegt.</a:t>
            </a:r>
          </a:p>
        </p:txBody>
      </p:sp>
      <p:sp>
        <p:nvSpPr>
          <p:cNvPr id="5" name="Textplatzhalter 4">
            <a:extLst>
              <a:ext uri="{FF2B5EF4-FFF2-40B4-BE49-F238E27FC236}">
                <a16:creationId xmlns:a16="http://schemas.microsoft.com/office/drawing/2014/main" id="{14F19B1F-DFA4-DF28-6403-C29C4135E5B3}"/>
              </a:ext>
            </a:extLst>
          </p:cNvPr>
          <p:cNvSpPr>
            <a:spLocks noGrp="1"/>
          </p:cNvSpPr>
          <p:nvPr>
            <p:ph type="body" idx="18"/>
          </p:nvPr>
        </p:nvSpPr>
        <p:spPr/>
        <p:txBody>
          <a:bodyPr/>
          <a:lstStyle/>
          <a:p>
            <a:r>
              <a:rPr lang="de-DE"/>
              <a:t>Best Practices</a:t>
            </a:r>
          </a:p>
        </p:txBody>
      </p:sp>
      <p:sp>
        <p:nvSpPr>
          <p:cNvPr id="6" name="Textplatzhalter 5">
            <a:extLst>
              <a:ext uri="{FF2B5EF4-FFF2-40B4-BE49-F238E27FC236}">
                <a16:creationId xmlns:a16="http://schemas.microsoft.com/office/drawing/2014/main" id="{606A7410-B1E5-210B-F2B5-C5371E5E7B64}"/>
              </a:ext>
            </a:extLst>
          </p:cNvPr>
          <p:cNvSpPr>
            <a:spLocks noGrp="1"/>
          </p:cNvSpPr>
          <p:nvPr>
            <p:ph type="body" sz="half" idx="19"/>
          </p:nvPr>
        </p:nvSpPr>
        <p:spPr/>
        <p:txBody>
          <a:bodyPr/>
          <a:lstStyle/>
          <a:p>
            <a:r>
              <a:rPr lang="de-DE" sz="1400"/>
              <a:t>Best Practice umfasst die Implementierung mehrstufiger Authentifizierungsmethoden, regelmäßige Überprüfung von Zugriffsrechten und Schulungen zur Sensibilisierung für Sicherheitsaspekte bei Mitarbeitern.</a:t>
            </a:r>
          </a:p>
        </p:txBody>
      </p:sp>
      <p:sp>
        <p:nvSpPr>
          <p:cNvPr id="7" name="Textplatzhalter 6">
            <a:extLst>
              <a:ext uri="{FF2B5EF4-FFF2-40B4-BE49-F238E27FC236}">
                <a16:creationId xmlns:a16="http://schemas.microsoft.com/office/drawing/2014/main" id="{EAB14607-BD28-8E7F-1F92-DDAA35FD4C89}"/>
              </a:ext>
            </a:extLst>
          </p:cNvPr>
          <p:cNvSpPr>
            <a:spLocks noGrp="1"/>
          </p:cNvSpPr>
          <p:nvPr>
            <p:ph type="body" idx="20"/>
          </p:nvPr>
        </p:nvSpPr>
        <p:spPr/>
        <p:txBody>
          <a:bodyPr/>
          <a:lstStyle/>
          <a:p>
            <a:r>
              <a:rPr lang="de-DE"/>
              <a:t>Kontinuierliche Verbesserung</a:t>
            </a:r>
          </a:p>
        </p:txBody>
      </p:sp>
      <p:sp>
        <p:nvSpPr>
          <p:cNvPr id="8" name="Textplatzhalter 7">
            <a:extLst>
              <a:ext uri="{FF2B5EF4-FFF2-40B4-BE49-F238E27FC236}">
                <a16:creationId xmlns:a16="http://schemas.microsoft.com/office/drawing/2014/main" id="{7D612927-58C4-5551-3E9B-8D1BBD0EDAF0}"/>
              </a:ext>
            </a:extLst>
          </p:cNvPr>
          <p:cNvSpPr>
            <a:spLocks noGrp="1"/>
          </p:cNvSpPr>
          <p:nvPr>
            <p:ph type="body" sz="half" idx="21"/>
          </p:nvPr>
        </p:nvSpPr>
        <p:spPr/>
        <p:txBody>
          <a:bodyPr/>
          <a:lstStyle/>
          <a:p>
            <a:r>
              <a:rPr lang="de-DE" sz="1400"/>
              <a:t>Die Sicherheitslandschaft verändert sich ständig, daher ist es entscheidend, Sicherheitsrichtlinien und -systeme kontinuierlich zu optimieren und auf aktuelle Bedrohungen anzupassen.</a:t>
            </a:r>
          </a:p>
        </p:txBody>
      </p:sp>
      <p:pic>
        <p:nvPicPr>
          <p:cNvPr id="10" name="Bildplatzhalter 9">
            <a:extLst>
              <a:ext uri="{FF2B5EF4-FFF2-40B4-BE49-F238E27FC236}">
                <a16:creationId xmlns:a16="http://schemas.microsoft.com/office/drawing/2014/main" id="{9B93D92C-5370-9708-10FA-AF34F1FF3ACF}"/>
              </a:ext>
            </a:extLst>
          </p:cNvPr>
          <p:cNvPicPr>
            <a:picLocks noGrp="1" noChangeAspect="1"/>
          </p:cNvPicPr>
          <p:nvPr>
            <p:ph type="pic" sz="quarter" idx="22"/>
          </p:nvPr>
        </p:nvPicPr>
        <p:blipFill>
          <a:blip r:embed="rId2"/>
          <a:srcRect t="12465" b="12465"/>
          <a:stretch>
            <a:fillRect/>
          </a:stretch>
        </p:blipFill>
        <p:spPr/>
      </p:pic>
    </p:spTree>
    <p:extLst>
      <p:ext uri="{BB962C8B-B14F-4D97-AF65-F5344CB8AC3E}">
        <p14:creationId xmlns:p14="http://schemas.microsoft.com/office/powerpoint/2010/main" val="330374390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ri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2589749-9EB1-47EC-98FF-F836972038AD}">
  <we:reference id="b976bf9e-dd87-459f-840c-210c09b36273" version="3.0.0.2" store="EXCatalog" storeType="EXCatalog"/>
  <we:alternateReferences>
    <we:reference id="WA200005566" version="3.0.0.2" store="de-D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cd0cd48c-3829-4969-87b4-94133fc7f4cf}" enabled="1" method="Privileged" siteId="{60f39b4e-c3be-4323-9d08-383e2763428d}" contentBits="0" removed="0"/>
</clbl:labelList>
</file>

<file path=docProps/app.xml><?xml version="1.0" encoding="utf-8"?>
<Properties xmlns="http://schemas.openxmlformats.org/officeDocument/2006/extended-properties" xmlns:vt="http://schemas.openxmlformats.org/officeDocument/2006/docPropsVTypes">
  <TotalTime>0</TotalTime>
  <Words>869</Words>
  <Application>Microsoft Office PowerPoint</Application>
  <PresentationFormat>Breitbild</PresentationFormat>
  <Paragraphs>78</Paragraphs>
  <Slides>10</Slides>
  <Notes>1</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10</vt:i4>
      </vt:variant>
    </vt:vector>
  </HeadingPairs>
  <TitlesOfParts>
    <vt:vector size="18" baseType="lpstr">
      <vt:lpstr>Aptos</vt:lpstr>
      <vt:lpstr>Aptos Display</vt:lpstr>
      <vt:lpstr>Arial</vt:lpstr>
      <vt:lpstr>Calibri</vt:lpstr>
      <vt:lpstr>Calibri SemiBold</vt:lpstr>
      <vt:lpstr>Roboto</vt:lpstr>
      <vt:lpstr>Office</vt:lpstr>
      <vt:lpstr>Drift</vt:lpstr>
      <vt:lpstr>Unterschied zwischen Authentifizierung und Autorisierung</vt:lpstr>
      <vt:lpstr>Authentifizierung</vt:lpstr>
      <vt:lpstr>Identitätsnachweis</vt:lpstr>
      <vt:lpstr>Autorisierung</vt:lpstr>
      <vt:lpstr>Zugriffsrechte</vt:lpstr>
      <vt:lpstr>Beispiel Szenario</vt:lpstr>
      <vt:lpstr>PowerPoint-Präsentation</vt:lpstr>
      <vt:lpstr>Häufige Missverständnisse</vt:lpstr>
      <vt:lpstr>Sicherheitsaspekte</vt:lpstr>
      <vt:lpstr>Zusammenfassung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Jörn Walter</dc:creator>
  <cp:lastModifiedBy>Jörn Walter</cp:lastModifiedBy>
  <cp:revision>2</cp:revision>
  <dcterms:created xsi:type="dcterms:W3CDTF">2024-08-05T08:10:27Z</dcterms:created>
  <dcterms:modified xsi:type="dcterms:W3CDTF">2024-08-05T14:51:15Z</dcterms:modified>
</cp:coreProperties>
</file>