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
  </p:notesMasterIdLst>
  <p:sldIdLst>
    <p:sldId id="256" r:id="rId3"/>
    <p:sldId id="257" r:id="rId4"/>
    <p:sldId id="258" r:id="rId5"/>
    <p:sldId id="259" r:id="rId6"/>
    <p:sldId id="262" r:id="rId7"/>
    <p:sldId id="260" r:id="rId8"/>
    <p:sldId id="261"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1" autoAdjust="0"/>
    <p:restoredTop sz="94660"/>
  </p:normalViewPr>
  <p:slideViewPr>
    <p:cSldViewPr snapToGrid="0">
      <p:cViewPr varScale="1">
        <p:scale>
          <a:sx n="107" d="100"/>
          <a:sy n="107" d="100"/>
        </p:scale>
        <p:origin x="114"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9DFD2-A874-4D50-B333-6D9EBB8E2AA2}" type="datetimeFigureOut">
              <a:rPr lang="de-DE" smtClean="0"/>
              <a:t>05.08.2024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771419-4429-4D9F-AAFF-2421079D93C4}" type="slidenum">
              <a:rPr lang="de-DE" smtClean="0"/>
              <a:t>‹Nr.›</a:t>
            </a:fld>
            <a:endParaRPr lang="de-DE"/>
          </a:p>
        </p:txBody>
      </p:sp>
    </p:spTree>
    <p:extLst>
      <p:ext uri="{BB962C8B-B14F-4D97-AF65-F5344CB8AC3E}">
        <p14:creationId xmlns:p14="http://schemas.microsoft.com/office/powerpoint/2010/main" val="1291417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D4CB40-BDFF-C4A0-F912-8F7EA6838E3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FA9152E-5FF2-FE45-AE2D-D7354D6986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0EA73E7D-FD25-2D8C-9D81-D4E8FA702742}"/>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5" name="Fußzeilenplatzhalter 4">
            <a:extLst>
              <a:ext uri="{FF2B5EF4-FFF2-40B4-BE49-F238E27FC236}">
                <a16:creationId xmlns:a16="http://schemas.microsoft.com/office/drawing/2014/main" id="{29AE0F30-6853-37F7-A87D-DAAC34D6133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2872A01-C7B3-6DD5-C300-13FFBBEBA92E}"/>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3666896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666D99-066D-FD21-4A70-C12F7C7C5F8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F15D1EB-6FF9-FF49-2629-C701F7B7A9C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256ED67-B326-FC72-7F10-17AA788235D2}"/>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5" name="Fußzeilenplatzhalter 4">
            <a:extLst>
              <a:ext uri="{FF2B5EF4-FFF2-40B4-BE49-F238E27FC236}">
                <a16:creationId xmlns:a16="http://schemas.microsoft.com/office/drawing/2014/main" id="{75C518F1-A9B3-CA68-8CBD-5DB4D162BEA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8D66162-4821-093C-8A01-8CB9C742C2DA}"/>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2499169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C873C6-0704-EC23-37F1-1C09D89AD1F4}"/>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0764C96-CC27-9110-5C1C-59CF1F2264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B6357EB-B1C9-1EFA-1A32-394C3B272C9A}"/>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5" name="Fußzeilenplatzhalter 4">
            <a:extLst>
              <a:ext uri="{FF2B5EF4-FFF2-40B4-BE49-F238E27FC236}">
                <a16:creationId xmlns:a16="http://schemas.microsoft.com/office/drawing/2014/main" id="{9FCB5EB3-9E21-73CC-5D86-9E31F0B052F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859980C-182C-1C3E-0290-DA8E61F74AC9}"/>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120895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570C1A-E250-A8AC-CB84-22EE86B8439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8B91D5A-0685-B7BD-266D-612765684C7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FF1955D-4FBF-09AD-EC4C-175C25AB71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60D012A-3BFA-2DCC-FE55-85EDD5E06090}"/>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6" name="Fußzeilenplatzhalter 5">
            <a:extLst>
              <a:ext uri="{FF2B5EF4-FFF2-40B4-BE49-F238E27FC236}">
                <a16:creationId xmlns:a16="http://schemas.microsoft.com/office/drawing/2014/main" id="{FB089A09-30F5-3493-2333-638945D1E33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257A8B8-A02A-B5F0-C7F3-6C3D2D117538}"/>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952159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013DBF-E946-15D5-2225-C78119630FD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B552FF-3EFA-1756-A148-C5990881E5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3F7E7F2-6218-CA07-1392-384E1F7A850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8393B04-C1D2-8089-7407-BF1DE95B3E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1C06557-FB50-788B-A905-2AA4083C9A5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DCCA6A58-38F8-59AB-F38E-A54D3A5A524D}"/>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8" name="Fußzeilenplatzhalter 7">
            <a:extLst>
              <a:ext uri="{FF2B5EF4-FFF2-40B4-BE49-F238E27FC236}">
                <a16:creationId xmlns:a16="http://schemas.microsoft.com/office/drawing/2014/main" id="{16556DBA-7E46-1B42-837F-4C060BA8082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E062D159-3E85-7FA2-1F16-272C2C277504}"/>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30903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467B4-6BF9-9CF9-92B2-A386589DF75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4FAECAD-1DC0-114F-6649-9EF10149A045}"/>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4" name="Fußzeilenplatzhalter 3">
            <a:extLst>
              <a:ext uri="{FF2B5EF4-FFF2-40B4-BE49-F238E27FC236}">
                <a16:creationId xmlns:a16="http://schemas.microsoft.com/office/drawing/2014/main" id="{6293DF96-A9C6-0E0F-18AC-7278AA498DE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F096474-FB33-A228-5E6A-0F36F2422E1F}"/>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957015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50C3CC1-B6AE-C6A1-E45A-FD2146DE7CEC}"/>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3" name="Fußzeilenplatzhalter 2">
            <a:extLst>
              <a:ext uri="{FF2B5EF4-FFF2-40B4-BE49-F238E27FC236}">
                <a16:creationId xmlns:a16="http://schemas.microsoft.com/office/drawing/2014/main" id="{C7E97882-A72A-F102-5C56-67C24E1191F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CD97FD51-6877-2FC9-087B-C2061C0E87AE}"/>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560361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9728E1-11DF-D617-535C-0A2A4F121B3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161E8938-FE1C-E863-4936-57DA31B7C2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137005F-A87A-E7CC-0158-4041561A0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7305751-D7A5-177B-51F3-03E9D6132937}"/>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6" name="Fußzeilenplatzhalter 5">
            <a:extLst>
              <a:ext uri="{FF2B5EF4-FFF2-40B4-BE49-F238E27FC236}">
                <a16:creationId xmlns:a16="http://schemas.microsoft.com/office/drawing/2014/main" id="{7F1C9231-2442-FBF2-F1F7-6B4663857A6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21F7DB9-8B3D-1DFB-8C74-30F822151004}"/>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2512994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E097F6-8425-3EC7-FA6E-A5B1D21E015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E683AEF-366B-9786-8D72-B0E47C3380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1C3196B-650A-A712-4DEF-4F9B913FA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BBD9281-6C55-CF4C-770D-1B2D4DE8B987}"/>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6" name="Fußzeilenplatzhalter 5">
            <a:extLst>
              <a:ext uri="{FF2B5EF4-FFF2-40B4-BE49-F238E27FC236}">
                <a16:creationId xmlns:a16="http://schemas.microsoft.com/office/drawing/2014/main" id="{0AA1FA22-84C8-4B2A-DB3A-4621BDFC9EE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8B5EC7C-87B7-1714-6B7D-853055328C6E}"/>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2712561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12B7A-DD1C-1155-3008-E2977FF2B72E}"/>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5F28B45-ABDA-55B0-A877-5C1F4A2B662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DE1DDDF-ECAC-64FC-1AA0-2A515366E0C2}"/>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5" name="Fußzeilenplatzhalter 4">
            <a:extLst>
              <a:ext uri="{FF2B5EF4-FFF2-40B4-BE49-F238E27FC236}">
                <a16:creationId xmlns:a16="http://schemas.microsoft.com/office/drawing/2014/main" id="{C2A25184-4A89-7C6D-A0FE-FADC4C8DF1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CE79E78-A89C-DF9C-2F34-A3476502BDDC}"/>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288545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74F7BF6-A34A-F2E4-6F9F-8349024ED3EF}"/>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9DEB420-118E-D363-B8A2-A33EBC32EAC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F872EBB-8BF3-DFA9-594B-E823A16D28D6}"/>
              </a:ext>
            </a:extLst>
          </p:cNvPr>
          <p:cNvSpPr>
            <a:spLocks noGrp="1"/>
          </p:cNvSpPr>
          <p:nvPr>
            <p:ph type="dt" sz="half" idx="10"/>
          </p:nvPr>
        </p:nvSpPr>
        <p:spPr/>
        <p:txBody>
          <a:bodyPr/>
          <a:lstStyle/>
          <a:p>
            <a:fld id="{043E7292-693D-4F29-A306-9800FB21F0CC}" type="datetimeFigureOut">
              <a:rPr lang="de-DE" smtClean="0"/>
              <a:t>05.08.2024</a:t>
            </a:fld>
            <a:endParaRPr lang="de-DE"/>
          </a:p>
        </p:txBody>
      </p:sp>
      <p:sp>
        <p:nvSpPr>
          <p:cNvPr id="5" name="Fußzeilenplatzhalter 4">
            <a:extLst>
              <a:ext uri="{FF2B5EF4-FFF2-40B4-BE49-F238E27FC236}">
                <a16:creationId xmlns:a16="http://schemas.microsoft.com/office/drawing/2014/main" id="{22F6E7EE-8F45-DD8B-FD50-BD2505BC7E8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D00D126-EBCC-BB24-364E-F9FF0E3C927A}"/>
              </a:ext>
            </a:extLst>
          </p:cNvPr>
          <p:cNvSpPr>
            <a:spLocks noGrp="1"/>
          </p:cNvSpPr>
          <p:nvPr>
            <p:ph type="sldNum" sz="quarter" idx="12"/>
          </p:nvPr>
        </p:nvSpPr>
        <p:spPr/>
        <p:txBody>
          <a:bodyPr/>
          <a:lstStyle/>
          <a:p>
            <a:fld id="{EFE46885-561E-4B6F-B240-A2C2B5BA9D43}" type="slidenum">
              <a:rPr lang="de-DE" smtClean="0"/>
              <a:t>‹Nr.›</a:t>
            </a:fld>
            <a:endParaRPr lang="de-DE"/>
          </a:p>
        </p:txBody>
      </p:sp>
    </p:spTree>
    <p:extLst>
      <p:ext uri="{BB962C8B-B14F-4D97-AF65-F5344CB8AC3E}">
        <p14:creationId xmlns:p14="http://schemas.microsoft.com/office/powerpoint/2010/main" val="934951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8/5/2024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80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73EADDB-AA04-F043-9366-C17FC33FC2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CDC0C9B-E02D-0753-C2A1-26DD79D21C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61DB69B-EF2D-0F30-A08A-4D2D532902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3E7292-693D-4F29-A306-9800FB21F0CC}" type="datetimeFigureOut">
              <a:rPr lang="de-DE" smtClean="0"/>
              <a:t>05.08.2024</a:t>
            </a:fld>
            <a:endParaRPr lang="de-DE"/>
          </a:p>
        </p:txBody>
      </p:sp>
      <p:sp>
        <p:nvSpPr>
          <p:cNvPr id="5" name="Fußzeilenplatzhalter 4">
            <a:extLst>
              <a:ext uri="{FF2B5EF4-FFF2-40B4-BE49-F238E27FC236}">
                <a16:creationId xmlns:a16="http://schemas.microsoft.com/office/drawing/2014/main" id="{5823559C-E3F3-3CB9-0287-0F20F68BEE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EDD73B8C-540E-8924-88F3-17552C5A57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E46885-561E-4B6F-B240-A2C2B5BA9D43}" type="slidenum">
              <a:rPr lang="de-DE" smtClean="0"/>
              <a:t>‹Nr.›</a:t>
            </a:fld>
            <a:endParaRPr lang="de-DE"/>
          </a:p>
        </p:txBody>
      </p:sp>
    </p:spTree>
    <p:extLst>
      <p:ext uri="{BB962C8B-B14F-4D97-AF65-F5344CB8AC3E}">
        <p14:creationId xmlns:p14="http://schemas.microsoft.com/office/powerpoint/2010/main" val="2191336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8/5/2024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 id="2147483673"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p:txBody>
          <a:bodyPr>
            <a:normAutofit fontScale="90000"/>
          </a:bodyPr>
          <a:lstStyle/>
          <a:p>
            <a:r>
              <a:rPr lang="de-DE" dirty="0"/>
              <a:t>Unterschied zwischen statischen und dynamischen DNS-Einträgen</a:t>
            </a:r>
            <a:endParaRPr lang="en-US" dirty="0"/>
          </a:p>
        </p:txBody>
      </p:sp>
      <p:sp>
        <p:nvSpPr>
          <p:cNvPr id="3" name="Subtitle 2">
            <a:extLst>
              <a:ext uri="{FF2B5EF4-FFF2-40B4-BE49-F238E27FC236}">
                <a16:creationId xmlns:a16="http://schemas.microsoft.com/office/drawing/2014/main" id="{E81B5D12-45B6-A823-90B1-7B0C230D9815}"/>
              </a:ext>
            </a:extLst>
          </p:cNvPr>
          <p:cNvSpPr>
            <a:spLocks noGrp="1"/>
          </p:cNvSpPr>
          <p:nvPr>
            <p:ph type="subTitle" idx="1"/>
          </p:nvPr>
        </p:nvSpPr>
        <p:spPr/>
        <p:txBody>
          <a:bodyPr/>
          <a:lstStyle/>
          <a:p>
            <a:r>
              <a:rPr lang="en-US" dirty="0"/>
              <a:t>Jörn Walter</a:t>
            </a:r>
          </a:p>
        </p:txBody>
      </p:sp>
      <p:pic>
        <p:nvPicPr>
          <p:cNvPr id="5" name="Bildplatzhalter 4">
            <a:extLst>
              <a:ext uri="{FF2B5EF4-FFF2-40B4-BE49-F238E27FC236}">
                <a16:creationId xmlns:a16="http://schemas.microsoft.com/office/drawing/2014/main" id="{24FF32F8-18C0-0111-98DE-E1395078273A}"/>
              </a:ext>
            </a:extLst>
          </p:cNvPr>
          <p:cNvPicPr>
            <a:picLocks noGrp="1" noChangeAspect="1"/>
          </p:cNvPicPr>
          <p:nvPr>
            <p:ph type="pic" sz="quarter" idx="13"/>
          </p:nvPr>
        </p:nvPicPr>
        <p:blipFill>
          <a:blip r:embed="rId2"/>
          <a:srcRect l="20" r="20"/>
          <a:stretch>
            <a:fillRect/>
          </a:stretch>
        </p:blipFill>
        <p:spPr/>
      </p:pic>
    </p:spTree>
    <p:extLst>
      <p:ext uri="{BB962C8B-B14F-4D97-AF65-F5344CB8AC3E}">
        <p14:creationId xmlns:p14="http://schemas.microsoft.com/office/powerpoint/2010/main" val="92152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9976D-C078-7535-5334-3D0480039B95}"/>
              </a:ext>
            </a:extLst>
          </p:cNvPr>
          <p:cNvSpPr>
            <a:spLocks noGrp="1"/>
          </p:cNvSpPr>
          <p:nvPr>
            <p:ph type="title"/>
          </p:nvPr>
        </p:nvSpPr>
        <p:spPr/>
        <p:txBody>
          <a:bodyPr/>
          <a:lstStyle/>
          <a:p>
            <a:r>
              <a:rPr lang="de-DE"/>
              <a:t>Einführung in DNS</a:t>
            </a:r>
          </a:p>
        </p:txBody>
      </p:sp>
      <p:sp>
        <p:nvSpPr>
          <p:cNvPr id="3" name="Textplatzhalter 2">
            <a:extLst>
              <a:ext uri="{FF2B5EF4-FFF2-40B4-BE49-F238E27FC236}">
                <a16:creationId xmlns:a16="http://schemas.microsoft.com/office/drawing/2014/main" id="{D504B916-877B-23BC-9165-D3E5034913D6}"/>
              </a:ext>
            </a:extLst>
          </p:cNvPr>
          <p:cNvSpPr>
            <a:spLocks noGrp="1"/>
          </p:cNvSpPr>
          <p:nvPr>
            <p:ph type="body" idx="1"/>
          </p:nvPr>
        </p:nvSpPr>
        <p:spPr/>
        <p:txBody>
          <a:bodyPr/>
          <a:lstStyle/>
          <a:p>
            <a:r>
              <a:rPr lang="de-DE"/>
              <a:t>Was ist DNS?</a:t>
            </a:r>
          </a:p>
        </p:txBody>
      </p:sp>
      <p:sp>
        <p:nvSpPr>
          <p:cNvPr id="4" name="Textplatzhalter 3">
            <a:extLst>
              <a:ext uri="{FF2B5EF4-FFF2-40B4-BE49-F238E27FC236}">
                <a16:creationId xmlns:a16="http://schemas.microsoft.com/office/drawing/2014/main" id="{7098C2E0-5B17-43A4-EF7C-4D91BA2D0D62}"/>
              </a:ext>
            </a:extLst>
          </p:cNvPr>
          <p:cNvSpPr>
            <a:spLocks noGrp="1"/>
          </p:cNvSpPr>
          <p:nvPr>
            <p:ph type="body" sz="half" idx="2"/>
          </p:nvPr>
        </p:nvSpPr>
        <p:spPr/>
        <p:txBody>
          <a:bodyPr/>
          <a:lstStyle/>
          <a:p>
            <a:r>
              <a:rPr lang="de-DE" sz="1400"/>
              <a:t>Das Domain Name System (DNS) ist ein hierarchisches und dezentralisiertes Namenssystem für Computer, Dienstleistungen oder andere mit dem Internet oder einem privaten Netzwerk verbundene Ressourcen. Es übersetzt leichte, für den Menschen lesbare Domänennamen in numerische IP-Adressen, die Computer zum Auffinden von Diensten und Geräten verwenden.</a:t>
            </a:r>
          </a:p>
        </p:txBody>
      </p:sp>
      <p:sp>
        <p:nvSpPr>
          <p:cNvPr id="5" name="Textplatzhalter 4">
            <a:extLst>
              <a:ext uri="{FF2B5EF4-FFF2-40B4-BE49-F238E27FC236}">
                <a16:creationId xmlns:a16="http://schemas.microsoft.com/office/drawing/2014/main" id="{583E4362-0CB7-AE02-F564-0B6E67D7FB56}"/>
              </a:ext>
            </a:extLst>
          </p:cNvPr>
          <p:cNvSpPr>
            <a:spLocks noGrp="1"/>
          </p:cNvSpPr>
          <p:nvPr>
            <p:ph type="body" idx="13"/>
          </p:nvPr>
        </p:nvSpPr>
        <p:spPr/>
        <p:txBody>
          <a:bodyPr/>
          <a:lstStyle/>
          <a:p>
            <a:r>
              <a:rPr lang="de-DE"/>
              <a:t>DNS-Funktionalität</a:t>
            </a:r>
          </a:p>
        </p:txBody>
      </p:sp>
      <p:sp>
        <p:nvSpPr>
          <p:cNvPr id="6" name="Textplatzhalter 5">
            <a:extLst>
              <a:ext uri="{FF2B5EF4-FFF2-40B4-BE49-F238E27FC236}">
                <a16:creationId xmlns:a16="http://schemas.microsoft.com/office/drawing/2014/main" id="{8311E353-764A-3EC6-F5DC-39C9262C828B}"/>
              </a:ext>
            </a:extLst>
          </p:cNvPr>
          <p:cNvSpPr>
            <a:spLocks noGrp="1"/>
          </p:cNvSpPr>
          <p:nvPr>
            <p:ph type="body" sz="half" idx="14"/>
          </p:nvPr>
        </p:nvSpPr>
        <p:spPr/>
        <p:txBody>
          <a:bodyPr/>
          <a:lstStyle/>
          <a:p>
            <a:r>
              <a:rPr lang="de-DE" sz="1400"/>
              <a:t>DNS agiert als das Adressbuch des Internets. Wenn ein Benutzer eine URL in seinen Browser eingibt, wird diese durch das DNS aufgelöst. Der dafür verantwortliche DNS-Server antwortet mit der IP-Adresse des Servers, auf dem die angeforderte Webseite gehostet wird.</a:t>
            </a:r>
          </a:p>
        </p:txBody>
      </p:sp>
      <p:sp>
        <p:nvSpPr>
          <p:cNvPr id="7" name="Textplatzhalter 6">
            <a:extLst>
              <a:ext uri="{FF2B5EF4-FFF2-40B4-BE49-F238E27FC236}">
                <a16:creationId xmlns:a16="http://schemas.microsoft.com/office/drawing/2014/main" id="{19289130-2CCA-61F4-A5FD-C58173F3594D}"/>
              </a:ext>
            </a:extLst>
          </p:cNvPr>
          <p:cNvSpPr>
            <a:spLocks noGrp="1"/>
          </p:cNvSpPr>
          <p:nvPr>
            <p:ph type="body" idx="15"/>
          </p:nvPr>
        </p:nvSpPr>
        <p:spPr/>
        <p:txBody>
          <a:bodyPr/>
          <a:lstStyle/>
          <a:p>
            <a:r>
              <a:rPr lang="de-DE"/>
              <a:t>DNS-Hierarchie</a:t>
            </a:r>
          </a:p>
        </p:txBody>
      </p:sp>
      <p:sp>
        <p:nvSpPr>
          <p:cNvPr id="8" name="Textplatzhalter 7">
            <a:extLst>
              <a:ext uri="{FF2B5EF4-FFF2-40B4-BE49-F238E27FC236}">
                <a16:creationId xmlns:a16="http://schemas.microsoft.com/office/drawing/2014/main" id="{C3650F49-72B9-2734-D98A-9F4F9C12ED0B}"/>
              </a:ext>
            </a:extLst>
          </p:cNvPr>
          <p:cNvSpPr>
            <a:spLocks noGrp="1"/>
          </p:cNvSpPr>
          <p:nvPr>
            <p:ph type="body" sz="half" idx="16"/>
          </p:nvPr>
        </p:nvSpPr>
        <p:spPr/>
        <p:txBody>
          <a:bodyPr/>
          <a:lstStyle/>
          <a:p>
            <a:r>
              <a:rPr lang="de-DE" sz="1400"/>
              <a:t>Das DNS ist in verschiedene Ebenen unterteilt, darunter Root-Server, Top-Level-Domänen (TLDs) und autorisierende Nameserver. Jede Ebene spielt eine entscheidende Rolle in der effizienten und genauen Auflösung von Domainnamen zu IP-Adressen.</a:t>
            </a:r>
          </a:p>
        </p:txBody>
      </p:sp>
      <p:pic>
        <p:nvPicPr>
          <p:cNvPr id="11" name="Bildplatzhalter 10">
            <a:extLst>
              <a:ext uri="{FF2B5EF4-FFF2-40B4-BE49-F238E27FC236}">
                <a16:creationId xmlns:a16="http://schemas.microsoft.com/office/drawing/2014/main" id="{9C3CD24B-7729-20CC-9A89-9316A6545A2C}"/>
              </a:ext>
            </a:extLst>
          </p:cNvPr>
          <p:cNvPicPr>
            <a:picLocks noGrp="1" noChangeAspect="1"/>
          </p:cNvPicPr>
          <p:nvPr>
            <p:ph type="pic" sz="quarter" idx="17"/>
          </p:nvPr>
        </p:nvPicPr>
        <p:blipFill>
          <a:blip r:embed="rId2"/>
          <a:srcRect t="16522" b="16522"/>
          <a:stretch>
            <a:fillRect/>
          </a:stretch>
        </p:blipFill>
        <p:spPr/>
      </p:pic>
      <p:sp>
        <p:nvSpPr>
          <p:cNvPr id="10" name="Textplatzhalter 9">
            <a:extLst>
              <a:ext uri="{FF2B5EF4-FFF2-40B4-BE49-F238E27FC236}">
                <a16:creationId xmlns:a16="http://schemas.microsoft.com/office/drawing/2014/main" id="{72C116B5-1B1A-B026-C67B-28ECB02B9F5D}"/>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3190325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5AB0B4-9730-2262-7BF9-28F47AB59F18}"/>
              </a:ext>
            </a:extLst>
          </p:cNvPr>
          <p:cNvSpPr>
            <a:spLocks noGrp="1"/>
          </p:cNvSpPr>
          <p:nvPr>
            <p:ph type="title"/>
          </p:nvPr>
        </p:nvSpPr>
        <p:spPr/>
        <p:txBody>
          <a:bodyPr/>
          <a:lstStyle/>
          <a:p>
            <a:r>
              <a:rPr lang="de-DE" dirty="0"/>
              <a:t>Statische DNS-Einträge</a:t>
            </a:r>
          </a:p>
        </p:txBody>
      </p:sp>
      <p:sp>
        <p:nvSpPr>
          <p:cNvPr id="3" name="Textplatzhalter 2">
            <a:extLst>
              <a:ext uri="{FF2B5EF4-FFF2-40B4-BE49-F238E27FC236}">
                <a16:creationId xmlns:a16="http://schemas.microsoft.com/office/drawing/2014/main" id="{07DF60E4-3C99-6179-0E14-5A3675113FC3}"/>
              </a:ext>
            </a:extLst>
          </p:cNvPr>
          <p:cNvSpPr>
            <a:spLocks noGrp="1"/>
          </p:cNvSpPr>
          <p:nvPr>
            <p:ph type="body" idx="18"/>
          </p:nvPr>
        </p:nvSpPr>
        <p:spPr/>
        <p:txBody>
          <a:bodyPr/>
          <a:lstStyle/>
          <a:p>
            <a:r>
              <a:rPr lang="de-DE"/>
              <a:t>Definition</a:t>
            </a:r>
          </a:p>
        </p:txBody>
      </p:sp>
      <p:sp>
        <p:nvSpPr>
          <p:cNvPr id="4" name="Textplatzhalter 3">
            <a:extLst>
              <a:ext uri="{FF2B5EF4-FFF2-40B4-BE49-F238E27FC236}">
                <a16:creationId xmlns:a16="http://schemas.microsoft.com/office/drawing/2014/main" id="{080AFCD3-095B-2E5B-F235-67ADBF1B738C}"/>
              </a:ext>
            </a:extLst>
          </p:cNvPr>
          <p:cNvSpPr>
            <a:spLocks noGrp="1"/>
          </p:cNvSpPr>
          <p:nvPr>
            <p:ph type="body" sz="half" idx="19"/>
          </p:nvPr>
        </p:nvSpPr>
        <p:spPr/>
        <p:txBody>
          <a:bodyPr/>
          <a:lstStyle/>
          <a:p>
            <a:r>
              <a:rPr lang="de-DE" sz="1400"/>
              <a:t>Statische DNS-Einträge ordnen einem bestimmten Domainnamen eine feste IP-Adresse zu. Diese Einträge werden manuell im DNS-Server erstellt und bleiben unverändert, bis sie manuell geändert werden.</a:t>
            </a:r>
          </a:p>
        </p:txBody>
      </p:sp>
      <p:sp>
        <p:nvSpPr>
          <p:cNvPr id="5" name="Textplatzhalter 4">
            <a:extLst>
              <a:ext uri="{FF2B5EF4-FFF2-40B4-BE49-F238E27FC236}">
                <a16:creationId xmlns:a16="http://schemas.microsoft.com/office/drawing/2014/main" id="{0E5C2295-6D74-48AD-6571-1534D2CEA578}"/>
              </a:ext>
            </a:extLst>
          </p:cNvPr>
          <p:cNvSpPr>
            <a:spLocks noGrp="1"/>
          </p:cNvSpPr>
          <p:nvPr>
            <p:ph type="body" idx="21"/>
          </p:nvPr>
        </p:nvSpPr>
        <p:spPr/>
        <p:txBody>
          <a:bodyPr/>
          <a:lstStyle/>
          <a:p>
            <a:r>
              <a:rPr lang="de-DE"/>
              <a:t>Verlässlichkeit</a:t>
            </a:r>
          </a:p>
        </p:txBody>
      </p:sp>
      <p:sp>
        <p:nvSpPr>
          <p:cNvPr id="6" name="Textplatzhalter 5">
            <a:extLst>
              <a:ext uri="{FF2B5EF4-FFF2-40B4-BE49-F238E27FC236}">
                <a16:creationId xmlns:a16="http://schemas.microsoft.com/office/drawing/2014/main" id="{5F14CC42-C40C-279E-D872-B4952A85647A}"/>
              </a:ext>
            </a:extLst>
          </p:cNvPr>
          <p:cNvSpPr>
            <a:spLocks noGrp="1"/>
          </p:cNvSpPr>
          <p:nvPr>
            <p:ph type="body" sz="half" idx="22"/>
          </p:nvPr>
        </p:nvSpPr>
        <p:spPr/>
        <p:txBody>
          <a:bodyPr/>
          <a:lstStyle/>
          <a:p>
            <a:r>
              <a:rPr lang="de-DE" sz="1400"/>
              <a:t>Statische DNS-Einträge sind sehr stabil, da sie sich nicht ändern, es sei denn, sie werden spezifisch aktualisiert. Dies macht sie ideal für Webseiten und Dienste, die eine konstante IP-Adresse benötigen.</a:t>
            </a:r>
          </a:p>
        </p:txBody>
      </p:sp>
      <p:sp>
        <p:nvSpPr>
          <p:cNvPr id="7" name="Textplatzhalter 6">
            <a:extLst>
              <a:ext uri="{FF2B5EF4-FFF2-40B4-BE49-F238E27FC236}">
                <a16:creationId xmlns:a16="http://schemas.microsoft.com/office/drawing/2014/main" id="{9FF87B5E-F194-F102-F575-3FE7C33FE9B8}"/>
              </a:ext>
            </a:extLst>
          </p:cNvPr>
          <p:cNvSpPr>
            <a:spLocks noGrp="1"/>
          </p:cNvSpPr>
          <p:nvPr>
            <p:ph type="body" idx="24"/>
          </p:nvPr>
        </p:nvSpPr>
        <p:spPr/>
        <p:txBody>
          <a:bodyPr/>
          <a:lstStyle/>
          <a:p>
            <a:r>
              <a:rPr lang="de-DE"/>
              <a:t>Verwaltung</a:t>
            </a:r>
          </a:p>
        </p:txBody>
      </p:sp>
      <p:sp>
        <p:nvSpPr>
          <p:cNvPr id="8" name="Textplatzhalter 7">
            <a:extLst>
              <a:ext uri="{FF2B5EF4-FFF2-40B4-BE49-F238E27FC236}">
                <a16:creationId xmlns:a16="http://schemas.microsoft.com/office/drawing/2014/main" id="{A29E8833-A755-307C-F732-B98927BD315B}"/>
              </a:ext>
            </a:extLst>
          </p:cNvPr>
          <p:cNvSpPr>
            <a:spLocks noGrp="1"/>
          </p:cNvSpPr>
          <p:nvPr>
            <p:ph type="body" sz="half" idx="25"/>
          </p:nvPr>
        </p:nvSpPr>
        <p:spPr/>
        <p:txBody>
          <a:bodyPr/>
          <a:lstStyle/>
          <a:p>
            <a:r>
              <a:rPr lang="de-DE" sz="1400"/>
              <a:t>Die Verwaltung statischer DNS-Einträge kann komplex sein, da jede Änderung manuell vorgenommen werden muss. Dies kann dazu führen, dass es bei großen Netzwerken zeitaufwändig und fehleranfällig ist.</a:t>
            </a:r>
          </a:p>
        </p:txBody>
      </p:sp>
      <p:pic>
        <p:nvPicPr>
          <p:cNvPr id="10" name="Bildplatzhalter 9">
            <a:extLst>
              <a:ext uri="{FF2B5EF4-FFF2-40B4-BE49-F238E27FC236}">
                <a16:creationId xmlns:a16="http://schemas.microsoft.com/office/drawing/2014/main" id="{5E835A18-93A9-12AD-0468-88787F8A9AAF}"/>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142873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4021C9-2916-8F2C-4074-ED938234479B}"/>
              </a:ext>
            </a:extLst>
          </p:cNvPr>
          <p:cNvSpPr>
            <a:spLocks noGrp="1"/>
          </p:cNvSpPr>
          <p:nvPr>
            <p:ph type="title"/>
          </p:nvPr>
        </p:nvSpPr>
        <p:spPr/>
        <p:txBody>
          <a:bodyPr/>
          <a:lstStyle/>
          <a:p>
            <a:r>
              <a:rPr lang="de-DE" dirty="0"/>
              <a:t>Dynamische DNS-Einträge</a:t>
            </a:r>
          </a:p>
        </p:txBody>
      </p:sp>
      <p:sp>
        <p:nvSpPr>
          <p:cNvPr id="3" name="Textplatzhalter 2">
            <a:extLst>
              <a:ext uri="{FF2B5EF4-FFF2-40B4-BE49-F238E27FC236}">
                <a16:creationId xmlns:a16="http://schemas.microsoft.com/office/drawing/2014/main" id="{EFBE345C-45DE-0260-7F7E-9E2AAFB2768A}"/>
              </a:ext>
            </a:extLst>
          </p:cNvPr>
          <p:cNvSpPr>
            <a:spLocks noGrp="1"/>
          </p:cNvSpPr>
          <p:nvPr>
            <p:ph type="body" idx="1"/>
          </p:nvPr>
        </p:nvSpPr>
        <p:spPr/>
        <p:txBody>
          <a:bodyPr/>
          <a:lstStyle/>
          <a:p>
            <a:r>
              <a:rPr lang="de-DE"/>
              <a:t>Definition</a:t>
            </a:r>
          </a:p>
        </p:txBody>
      </p:sp>
      <p:sp>
        <p:nvSpPr>
          <p:cNvPr id="4" name="Textplatzhalter 3">
            <a:extLst>
              <a:ext uri="{FF2B5EF4-FFF2-40B4-BE49-F238E27FC236}">
                <a16:creationId xmlns:a16="http://schemas.microsoft.com/office/drawing/2014/main" id="{8CFEC981-97EC-4440-577A-EFEBB3847F12}"/>
              </a:ext>
            </a:extLst>
          </p:cNvPr>
          <p:cNvSpPr>
            <a:spLocks noGrp="1"/>
          </p:cNvSpPr>
          <p:nvPr>
            <p:ph type="body" sz="half" idx="2"/>
          </p:nvPr>
        </p:nvSpPr>
        <p:spPr/>
        <p:txBody>
          <a:bodyPr/>
          <a:lstStyle/>
          <a:p>
            <a:r>
              <a:rPr lang="de-DE" sz="1400"/>
              <a:t>Dynamische DNS-Einträge ermöglichen es, eine Domain einem sich ändernden IP-Adresse zuzuordnen. Dies wird oft verwendet von Geräten oder Dienste, die ihre IP-Adresse häufig ändern.</a:t>
            </a:r>
          </a:p>
        </p:txBody>
      </p:sp>
      <p:pic>
        <p:nvPicPr>
          <p:cNvPr id="11" name="Bildplatzhalter 10">
            <a:extLst>
              <a:ext uri="{FF2B5EF4-FFF2-40B4-BE49-F238E27FC236}">
                <a16:creationId xmlns:a16="http://schemas.microsoft.com/office/drawing/2014/main" id="{853EFB82-1903-5A0E-7647-FF3BF7742DA0}"/>
              </a:ext>
            </a:extLst>
          </p:cNvPr>
          <p:cNvPicPr>
            <a:picLocks noGrp="1" noChangeAspect="1"/>
          </p:cNvPicPr>
          <p:nvPr>
            <p:ph type="pic" sz="quarter" idx="17"/>
          </p:nvPr>
        </p:nvPicPr>
        <p:blipFill>
          <a:blip r:embed="rId2"/>
          <a:srcRect l="16667" r="16667"/>
          <a:stretch>
            <a:fillRect/>
          </a:stretch>
        </p:blipFill>
        <p:spPr/>
      </p:pic>
      <p:sp>
        <p:nvSpPr>
          <p:cNvPr id="6" name="Textplatzhalter 5">
            <a:extLst>
              <a:ext uri="{FF2B5EF4-FFF2-40B4-BE49-F238E27FC236}">
                <a16:creationId xmlns:a16="http://schemas.microsoft.com/office/drawing/2014/main" id="{E87330F8-B57A-E0D8-4F41-8D30AC64083F}"/>
              </a:ext>
            </a:extLst>
          </p:cNvPr>
          <p:cNvSpPr>
            <a:spLocks noGrp="1"/>
          </p:cNvSpPr>
          <p:nvPr>
            <p:ph type="body" idx="18"/>
          </p:nvPr>
        </p:nvSpPr>
        <p:spPr/>
        <p:txBody>
          <a:bodyPr/>
          <a:lstStyle/>
          <a:p>
            <a:r>
              <a:rPr lang="de-DE"/>
              <a:t>Flexibilität</a:t>
            </a:r>
          </a:p>
        </p:txBody>
      </p:sp>
      <p:sp>
        <p:nvSpPr>
          <p:cNvPr id="7" name="Textplatzhalter 6">
            <a:extLst>
              <a:ext uri="{FF2B5EF4-FFF2-40B4-BE49-F238E27FC236}">
                <a16:creationId xmlns:a16="http://schemas.microsoft.com/office/drawing/2014/main" id="{EA261530-3352-657E-CE52-C9164F23DF91}"/>
              </a:ext>
            </a:extLst>
          </p:cNvPr>
          <p:cNvSpPr>
            <a:spLocks noGrp="1"/>
          </p:cNvSpPr>
          <p:nvPr>
            <p:ph type="body" sz="half" idx="19"/>
          </p:nvPr>
        </p:nvSpPr>
        <p:spPr/>
        <p:txBody>
          <a:bodyPr/>
          <a:lstStyle/>
          <a:p>
            <a:r>
              <a:rPr lang="de-DE" sz="1400"/>
              <a:t>Dynamische DNS-Dienste sind flexibler und passen automatisch die DNS-Einträge an, wenn die IP-Adresse eines Geräts sich ändert. Somit wird die Erreichbarkeit ohne manuelle Eingriffe gewährleistet.</a:t>
            </a:r>
          </a:p>
        </p:txBody>
      </p:sp>
      <p:sp>
        <p:nvSpPr>
          <p:cNvPr id="8" name="Textplatzhalter 7">
            <a:extLst>
              <a:ext uri="{FF2B5EF4-FFF2-40B4-BE49-F238E27FC236}">
                <a16:creationId xmlns:a16="http://schemas.microsoft.com/office/drawing/2014/main" id="{8DC76C23-AB91-04A8-3AD6-33E41C5CF70A}"/>
              </a:ext>
            </a:extLst>
          </p:cNvPr>
          <p:cNvSpPr>
            <a:spLocks noGrp="1"/>
          </p:cNvSpPr>
          <p:nvPr>
            <p:ph type="body" idx="20"/>
          </p:nvPr>
        </p:nvSpPr>
        <p:spPr/>
        <p:txBody>
          <a:bodyPr/>
          <a:lstStyle/>
          <a:p>
            <a:r>
              <a:rPr lang="de-DE"/>
              <a:t>Automatisierung</a:t>
            </a:r>
          </a:p>
        </p:txBody>
      </p:sp>
      <p:sp>
        <p:nvSpPr>
          <p:cNvPr id="9" name="Textplatzhalter 8">
            <a:extLst>
              <a:ext uri="{FF2B5EF4-FFF2-40B4-BE49-F238E27FC236}">
                <a16:creationId xmlns:a16="http://schemas.microsoft.com/office/drawing/2014/main" id="{6C00A8FB-FE6B-9187-2F1E-3E34F1C21C2D}"/>
              </a:ext>
            </a:extLst>
          </p:cNvPr>
          <p:cNvSpPr>
            <a:spLocks noGrp="1"/>
          </p:cNvSpPr>
          <p:nvPr>
            <p:ph type="body" sz="half" idx="21"/>
          </p:nvPr>
        </p:nvSpPr>
        <p:spPr/>
        <p:txBody>
          <a:bodyPr/>
          <a:lstStyle/>
          <a:p>
            <a:r>
              <a:rPr lang="de-DE" sz="1400"/>
              <a:t>Dynamische DNS erfordert eine Konfiguration nur einmal und danach wird die Verwaltung automatisch durchgeführt. Dies reduziert den Bedarf an manueller Pflege und ist besonders nützlich für Heimnetzwerker und kleine Unternehmen.</a:t>
            </a:r>
          </a:p>
        </p:txBody>
      </p:sp>
      <p:sp>
        <p:nvSpPr>
          <p:cNvPr id="10" name="Textplatzhalter 9">
            <a:extLst>
              <a:ext uri="{FF2B5EF4-FFF2-40B4-BE49-F238E27FC236}">
                <a16:creationId xmlns:a16="http://schemas.microsoft.com/office/drawing/2014/main" id="{F64E8F6D-031A-6C1F-999F-7C2550B4DD3C}"/>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1482062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Eigenschaft</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Statische DNS Einträge</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Dynamische DNS Einträge</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Änderungsfrequenz</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Selten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Häufig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Verwaltungsaufwand</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Hoch (manuell)</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Gering (automatisch)</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Stabilität</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Sehr hoch</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Variiert mit IP-Änderungen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Ideal für</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Feste IP-Adressen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Veränderliche IP-Adressen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ctr"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de-DE" sz="4400" dirty="0">
                <a:latin typeface="Calibri"/>
                <a:ea typeface="Calibri"/>
                <a:cs typeface="Calibri"/>
              </a:rPr>
              <a:t>Vergleich: Statische </a:t>
            </a:r>
            <a:r>
              <a:rPr lang="de-DE" sz="4400" dirty="0" err="1">
                <a:latin typeface="Calibri"/>
                <a:ea typeface="Calibri"/>
                <a:cs typeface="Calibri"/>
              </a:rPr>
              <a:t>vs</a:t>
            </a:r>
            <a:r>
              <a:rPr lang="de-DE" sz="4400" dirty="0">
                <a:latin typeface="Calibri"/>
                <a:ea typeface="Calibri"/>
                <a:cs typeface="Calibri"/>
              </a:rPr>
              <a:t> Dynamische DNS- Einträge</a:t>
            </a:r>
            <a:endParaRPr lang="en-US" sz="4400" dirty="0">
              <a:latin typeface="Calibri"/>
              <a:ea typeface="Calibri"/>
              <a:cs typeface="Calibri"/>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3501322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C5153-A8C2-A35D-E3C9-B56FBF4A78DE}"/>
              </a:ext>
            </a:extLst>
          </p:cNvPr>
          <p:cNvSpPr>
            <a:spLocks noGrp="1"/>
          </p:cNvSpPr>
          <p:nvPr>
            <p:ph type="title"/>
          </p:nvPr>
        </p:nvSpPr>
        <p:spPr/>
        <p:txBody>
          <a:bodyPr/>
          <a:lstStyle/>
          <a:p>
            <a:r>
              <a:rPr lang="de-DE"/>
              <a:t>Vor- und Nachteile</a:t>
            </a:r>
          </a:p>
        </p:txBody>
      </p:sp>
      <p:sp>
        <p:nvSpPr>
          <p:cNvPr id="3" name="Textplatzhalter 2">
            <a:extLst>
              <a:ext uri="{FF2B5EF4-FFF2-40B4-BE49-F238E27FC236}">
                <a16:creationId xmlns:a16="http://schemas.microsoft.com/office/drawing/2014/main" id="{FF274C17-8345-D226-7CD0-CFD204ABD907}"/>
              </a:ext>
            </a:extLst>
          </p:cNvPr>
          <p:cNvSpPr>
            <a:spLocks noGrp="1"/>
          </p:cNvSpPr>
          <p:nvPr>
            <p:ph type="body" idx="1"/>
          </p:nvPr>
        </p:nvSpPr>
        <p:spPr/>
        <p:txBody>
          <a:bodyPr/>
          <a:lstStyle/>
          <a:p>
            <a:r>
              <a:rPr lang="de-DE" dirty="0"/>
              <a:t>Statische DNS-Einträge: Vorteile</a:t>
            </a:r>
          </a:p>
        </p:txBody>
      </p:sp>
      <p:sp>
        <p:nvSpPr>
          <p:cNvPr id="4" name="Textplatzhalter 3">
            <a:extLst>
              <a:ext uri="{FF2B5EF4-FFF2-40B4-BE49-F238E27FC236}">
                <a16:creationId xmlns:a16="http://schemas.microsoft.com/office/drawing/2014/main" id="{6391659F-BE2B-F575-F533-30615B8CF412}"/>
              </a:ext>
            </a:extLst>
          </p:cNvPr>
          <p:cNvSpPr>
            <a:spLocks noGrp="1"/>
          </p:cNvSpPr>
          <p:nvPr>
            <p:ph type="body" sz="half" idx="2"/>
          </p:nvPr>
        </p:nvSpPr>
        <p:spPr/>
        <p:txBody>
          <a:bodyPr/>
          <a:lstStyle/>
          <a:p>
            <a:r>
              <a:rPr lang="de-DE" sz="1400"/>
              <a:t>Statische DNS-Einträge bieten hohe Stabilität und Verlässlichkeit. Einmal eingerichtet, bleibt die IP-Zuweisung konstant, was ideal für fest zugeordnete Dienste wie Webserver und Mailserver ist.</a:t>
            </a:r>
          </a:p>
        </p:txBody>
      </p:sp>
      <p:sp>
        <p:nvSpPr>
          <p:cNvPr id="5" name="Textplatzhalter 4">
            <a:extLst>
              <a:ext uri="{FF2B5EF4-FFF2-40B4-BE49-F238E27FC236}">
                <a16:creationId xmlns:a16="http://schemas.microsoft.com/office/drawing/2014/main" id="{C376141E-4B36-87F9-9EC3-D37C9A3BE60F}"/>
              </a:ext>
            </a:extLst>
          </p:cNvPr>
          <p:cNvSpPr>
            <a:spLocks noGrp="1"/>
          </p:cNvSpPr>
          <p:nvPr>
            <p:ph type="body" idx="18"/>
          </p:nvPr>
        </p:nvSpPr>
        <p:spPr/>
        <p:txBody>
          <a:bodyPr/>
          <a:lstStyle/>
          <a:p>
            <a:r>
              <a:rPr lang="de-DE" dirty="0"/>
              <a:t>Statische DNS-Einträge: Nachteile</a:t>
            </a:r>
          </a:p>
        </p:txBody>
      </p:sp>
      <p:sp>
        <p:nvSpPr>
          <p:cNvPr id="6" name="Textplatzhalter 5">
            <a:extLst>
              <a:ext uri="{FF2B5EF4-FFF2-40B4-BE49-F238E27FC236}">
                <a16:creationId xmlns:a16="http://schemas.microsoft.com/office/drawing/2014/main" id="{5CD969B6-0854-02E0-6D6E-4CFEBCDFCA7A}"/>
              </a:ext>
            </a:extLst>
          </p:cNvPr>
          <p:cNvSpPr>
            <a:spLocks noGrp="1"/>
          </p:cNvSpPr>
          <p:nvPr>
            <p:ph type="body" sz="half" idx="19"/>
          </p:nvPr>
        </p:nvSpPr>
        <p:spPr/>
        <p:txBody>
          <a:bodyPr/>
          <a:lstStyle/>
          <a:p>
            <a:r>
              <a:rPr lang="de-DE" sz="1400"/>
              <a:t>Requieren manuelle Verwaltung und Aktualisierung, was zeitaufwendig und fehleranfällig sein kann. Nicht geeignet für Geräte oder Dienste, die häufig ihre IP-Adresse ändern.</a:t>
            </a:r>
          </a:p>
        </p:txBody>
      </p:sp>
      <p:sp>
        <p:nvSpPr>
          <p:cNvPr id="7" name="Textplatzhalter 6">
            <a:extLst>
              <a:ext uri="{FF2B5EF4-FFF2-40B4-BE49-F238E27FC236}">
                <a16:creationId xmlns:a16="http://schemas.microsoft.com/office/drawing/2014/main" id="{0CEA4D9F-23CA-844E-9D0C-E7E5C2442631}"/>
              </a:ext>
            </a:extLst>
          </p:cNvPr>
          <p:cNvSpPr>
            <a:spLocks noGrp="1"/>
          </p:cNvSpPr>
          <p:nvPr>
            <p:ph type="body" idx="20"/>
          </p:nvPr>
        </p:nvSpPr>
        <p:spPr/>
        <p:txBody>
          <a:bodyPr/>
          <a:lstStyle/>
          <a:p>
            <a:r>
              <a:rPr lang="de-DE" dirty="0"/>
              <a:t>Dynamische DNS-Einträge: Vor- und Nachteile</a:t>
            </a:r>
          </a:p>
        </p:txBody>
      </p:sp>
      <p:sp>
        <p:nvSpPr>
          <p:cNvPr id="8" name="Textplatzhalter 7">
            <a:extLst>
              <a:ext uri="{FF2B5EF4-FFF2-40B4-BE49-F238E27FC236}">
                <a16:creationId xmlns:a16="http://schemas.microsoft.com/office/drawing/2014/main" id="{ED6774E7-0D32-3166-E0C4-04049EB7BBA0}"/>
              </a:ext>
            </a:extLst>
          </p:cNvPr>
          <p:cNvSpPr>
            <a:spLocks noGrp="1"/>
          </p:cNvSpPr>
          <p:nvPr>
            <p:ph type="body" sz="half" idx="21"/>
          </p:nvPr>
        </p:nvSpPr>
        <p:spPr/>
        <p:txBody>
          <a:bodyPr/>
          <a:lstStyle/>
          <a:p>
            <a:r>
              <a:rPr lang="de-DE" sz="1400"/>
              <a:t>Ermöglichen automatische Updates, wodurch sie ideal für bewegliche Geräte und Heimnetzwerke sind. Allerdings kann die Abhängigkeit von dem dynamischen Dienst und häufige IP-Änderungen zu Unstimmigkeiten führen.</a:t>
            </a:r>
          </a:p>
        </p:txBody>
      </p:sp>
      <p:pic>
        <p:nvPicPr>
          <p:cNvPr id="10" name="Bildplatzhalter 9">
            <a:extLst>
              <a:ext uri="{FF2B5EF4-FFF2-40B4-BE49-F238E27FC236}">
                <a16:creationId xmlns:a16="http://schemas.microsoft.com/office/drawing/2014/main" id="{DB124286-7C59-0C7A-18AB-61DF4A9C8172}"/>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2236573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DA23E-454A-0D78-346E-FD825CFC054A}"/>
              </a:ext>
            </a:extLst>
          </p:cNvPr>
          <p:cNvSpPr>
            <a:spLocks noGrp="1"/>
          </p:cNvSpPr>
          <p:nvPr>
            <p:ph type="title"/>
          </p:nvPr>
        </p:nvSpPr>
        <p:spPr/>
        <p:txBody>
          <a:bodyPr/>
          <a:lstStyle/>
          <a:p>
            <a:r>
              <a:rPr lang="de-DE"/>
              <a:t>Anwendungsszenarien</a:t>
            </a:r>
          </a:p>
        </p:txBody>
      </p:sp>
      <p:sp>
        <p:nvSpPr>
          <p:cNvPr id="3" name="Textplatzhalter 2">
            <a:extLst>
              <a:ext uri="{FF2B5EF4-FFF2-40B4-BE49-F238E27FC236}">
                <a16:creationId xmlns:a16="http://schemas.microsoft.com/office/drawing/2014/main" id="{4046CAA0-2047-AFA4-E63B-4927B6126263}"/>
              </a:ext>
            </a:extLst>
          </p:cNvPr>
          <p:cNvSpPr>
            <a:spLocks noGrp="1"/>
          </p:cNvSpPr>
          <p:nvPr>
            <p:ph type="body" idx="1"/>
          </p:nvPr>
        </p:nvSpPr>
        <p:spPr/>
        <p:txBody>
          <a:bodyPr/>
          <a:lstStyle/>
          <a:p>
            <a:r>
              <a:rPr lang="de-DE"/>
              <a:t>Verwendung statischer DNS Einträge</a:t>
            </a:r>
          </a:p>
        </p:txBody>
      </p:sp>
      <p:sp>
        <p:nvSpPr>
          <p:cNvPr id="4" name="Textplatzhalter 3">
            <a:extLst>
              <a:ext uri="{FF2B5EF4-FFF2-40B4-BE49-F238E27FC236}">
                <a16:creationId xmlns:a16="http://schemas.microsoft.com/office/drawing/2014/main" id="{96C33282-CB33-22D5-0297-B5FE222D46FF}"/>
              </a:ext>
            </a:extLst>
          </p:cNvPr>
          <p:cNvSpPr>
            <a:spLocks noGrp="1"/>
          </p:cNvSpPr>
          <p:nvPr>
            <p:ph type="body" sz="half" idx="2"/>
          </p:nvPr>
        </p:nvSpPr>
        <p:spPr/>
        <p:txBody>
          <a:bodyPr/>
          <a:lstStyle/>
          <a:p>
            <a:r>
              <a:rPr lang="de-DE" sz="1400"/>
              <a:t>Statische DNS-Einträge werden idealerweise in Situationen verwendet, in denen die IP-Adressen fest und stabil bleiben müssen. Dies schließt Unternehmenswebseiten, Mailserver und andere kritische Dienste ein.</a:t>
            </a:r>
          </a:p>
        </p:txBody>
      </p:sp>
      <p:sp>
        <p:nvSpPr>
          <p:cNvPr id="5" name="Textplatzhalter 4">
            <a:extLst>
              <a:ext uri="{FF2B5EF4-FFF2-40B4-BE49-F238E27FC236}">
                <a16:creationId xmlns:a16="http://schemas.microsoft.com/office/drawing/2014/main" id="{2FF6361E-8D10-D5F6-90EC-1167CAA8EA82}"/>
              </a:ext>
            </a:extLst>
          </p:cNvPr>
          <p:cNvSpPr>
            <a:spLocks noGrp="1"/>
          </p:cNvSpPr>
          <p:nvPr>
            <p:ph type="body" idx="13"/>
          </p:nvPr>
        </p:nvSpPr>
        <p:spPr/>
        <p:txBody>
          <a:bodyPr/>
          <a:lstStyle/>
          <a:p>
            <a:r>
              <a:rPr lang="de-DE"/>
              <a:t>Verwendung dynamischer DNS Einträge</a:t>
            </a:r>
          </a:p>
        </p:txBody>
      </p:sp>
      <p:sp>
        <p:nvSpPr>
          <p:cNvPr id="6" name="Textplatzhalter 5">
            <a:extLst>
              <a:ext uri="{FF2B5EF4-FFF2-40B4-BE49-F238E27FC236}">
                <a16:creationId xmlns:a16="http://schemas.microsoft.com/office/drawing/2014/main" id="{24E0D892-B63A-D047-484B-D718F993E347}"/>
              </a:ext>
            </a:extLst>
          </p:cNvPr>
          <p:cNvSpPr>
            <a:spLocks noGrp="1"/>
          </p:cNvSpPr>
          <p:nvPr>
            <p:ph type="body" sz="half" idx="14"/>
          </p:nvPr>
        </p:nvSpPr>
        <p:spPr/>
        <p:txBody>
          <a:bodyPr/>
          <a:lstStyle/>
          <a:p>
            <a:r>
              <a:rPr lang="de-DE" sz="1400"/>
              <a:t>Geeignet für Heimnetzwerken oder kleinen Unternehmen, bei denen die Geräte häufig ihre IP-Adressen ändern, wie Druckserver, IP-Kameras und mobile Geräte.</a:t>
            </a:r>
          </a:p>
        </p:txBody>
      </p:sp>
      <p:sp>
        <p:nvSpPr>
          <p:cNvPr id="7" name="Textplatzhalter 6">
            <a:extLst>
              <a:ext uri="{FF2B5EF4-FFF2-40B4-BE49-F238E27FC236}">
                <a16:creationId xmlns:a16="http://schemas.microsoft.com/office/drawing/2014/main" id="{CFD8FE69-89E0-FBD7-B3C3-1CBE1FC6766F}"/>
              </a:ext>
            </a:extLst>
          </p:cNvPr>
          <p:cNvSpPr>
            <a:spLocks noGrp="1"/>
          </p:cNvSpPr>
          <p:nvPr>
            <p:ph type="body" idx="15"/>
          </p:nvPr>
        </p:nvSpPr>
        <p:spPr/>
        <p:txBody>
          <a:bodyPr/>
          <a:lstStyle/>
          <a:p>
            <a:r>
              <a:rPr lang="de-DE"/>
              <a:t>Hybridansätze</a:t>
            </a:r>
          </a:p>
        </p:txBody>
      </p:sp>
      <p:sp>
        <p:nvSpPr>
          <p:cNvPr id="8" name="Textplatzhalter 7">
            <a:extLst>
              <a:ext uri="{FF2B5EF4-FFF2-40B4-BE49-F238E27FC236}">
                <a16:creationId xmlns:a16="http://schemas.microsoft.com/office/drawing/2014/main" id="{7B1E6BC9-DB54-75BB-4907-FECBC5EE6D57}"/>
              </a:ext>
            </a:extLst>
          </p:cNvPr>
          <p:cNvSpPr>
            <a:spLocks noGrp="1"/>
          </p:cNvSpPr>
          <p:nvPr>
            <p:ph type="body" sz="half" idx="16"/>
          </p:nvPr>
        </p:nvSpPr>
        <p:spPr/>
        <p:txBody>
          <a:bodyPr/>
          <a:lstStyle/>
          <a:p>
            <a:r>
              <a:rPr lang="de-DE" sz="1400"/>
              <a:t>In einigen Fällen kann es sinnvoll sein, sowohl statische als auch dynamische DNS-Einträge zu verwenden, um die Anforderungen verschiedener Dienste und Geräte innerhalb eines Netzwerks optimal zu erfüllen.</a:t>
            </a:r>
          </a:p>
        </p:txBody>
      </p:sp>
      <p:pic>
        <p:nvPicPr>
          <p:cNvPr id="11" name="Bildplatzhalter 10">
            <a:extLst>
              <a:ext uri="{FF2B5EF4-FFF2-40B4-BE49-F238E27FC236}">
                <a16:creationId xmlns:a16="http://schemas.microsoft.com/office/drawing/2014/main" id="{115ADD54-0B47-C70D-B56F-4B28D1267918}"/>
              </a:ext>
            </a:extLst>
          </p:cNvPr>
          <p:cNvPicPr>
            <a:picLocks noGrp="1" noChangeAspect="1"/>
          </p:cNvPicPr>
          <p:nvPr>
            <p:ph type="pic" sz="quarter" idx="17"/>
          </p:nvPr>
        </p:nvPicPr>
        <p:blipFill>
          <a:blip r:embed="rId2"/>
          <a:srcRect l="16667" r="16667"/>
          <a:stretch>
            <a:fillRect/>
          </a:stretch>
        </p:blipFill>
        <p:spPr/>
      </p:pic>
      <p:sp>
        <p:nvSpPr>
          <p:cNvPr id="10" name="Textplatzhalter 9">
            <a:extLst>
              <a:ext uri="{FF2B5EF4-FFF2-40B4-BE49-F238E27FC236}">
                <a16:creationId xmlns:a16="http://schemas.microsoft.com/office/drawing/2014/main" id="{647541AB-660E-2E3A-8744-7136086F445F}"/>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226603287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B1825D2-9C50-4244-9BB4-56F03314E5D3}">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587</Words>
  <Application>Microsoft Office PowerPoint</Application>
  <PresentationFormat>Breitbild</PresentationFormat>
  <Paragraphs>57</Paragraphs>
  <Slides>7</Slides>
  <Notes>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vt:i4>
      </vt:variant>
    </vt:vector>
  </HeadingPairs>
  <TitlesOfParts>
    <vt:vector size="15" baseType="lpstr">
      <vt:lpstr>Aptos</vt:lpstr>
      <vt:lpstr>Aptos Display</vt:lpstr>
      <vt:lpstr>Arial</vt:lpstr>
      <vt:lpstr>Calibri</vt:lpstr>
      <vt:lpstr>Calibri SemiBold</vt:lpstr>
      <vt:lpstr>Roboto</vt:lpstr>
      <vt:lpstr>Office</vt:lpstr>
      <vt:lpstr>Drift</vt:lpstr>
      <vt:lpstr>Unterschied zwischen statischen und dynamischen DNS-Einträgen</vt:lpstr>
      <vt:lpstr>Einführung in DNS</vt:lpstr>
      <vt:lpstr>Statische DNS-Einträge</vt:lpstr>
      <vt:lpstr>Dynamische DNS-Einträge</vt:lpstr>
      <vt:lpstr>PowerPoint-Präsentation</vt:lpstr>
      <vt:lpstr>Vor- und Nachteile</vt:lpstr>
      <vt:lpstr>Anwendungsszenarien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2</cp:revision>
  <dcterms:created xsi:type="dcterms:W3CDTF">2024-08-05T08:20:07Z</dcterms:created>
  <dcterms:modified xsi:type="dcterms:W3CDTF">2024-08-05T14:52:54Z</dcterms:modified>
</cp:coreProperties>
</file>