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1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DD6721-39B3-C838-31EE-E607246ED5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189E91-21D4-D56B-7CEB-84C9537C8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E78F61-61B2-6438-8158-8E3054CCF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F5FCF6-59FC-6855-D11E-6DC8BF7CA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83F29B-E1FB-4668-0BE8-E68B7234D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1298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2A6C8E-64B3-5BAA-B05E-A9D5FF817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BC3C51-743F-EA62-CBBF-3705AE9B6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90D3CC-3CB4-1667-D8B3-3C47FEB67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85D7B3-E01F-615F-4EDD-459D3BD5A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DC135D6-5CC7-4211-A45F-A92F0D5F2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70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640CC4-1C14-9604-7A60-29CC130DC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3D9A59-DCBD-2A3F-3DC8-BC5B798BE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033A14-5D79-56A3-4D9C-A9494974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6E4387-2772-75D8-F7E2-C1C2A7B62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90C134-48AB-A40F-1011-3E3CA1FBD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268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4FA936-E840-1130-CD40-59FA9EE3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E4048D-2ADA-115B-28A2-5769C55FD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123A8E3-2DD5-0E3F-BABA-6C25DF207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EB3D46A-EC27-2118-903A-97107D1AE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B5E1164-074A-4DF3-16C7-79432CA1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4DAE04-BE31-A94F-DE49-FA369EC61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531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F1C8CD-970B-DE4F-D040-2575F1EE0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0ECE926-04DB-A44D-F641-9460E536C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BEE273-F8B8-6D1F-26F3-E236B5E0A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81BCC59-5C3B-C56A-BF2F-9CE264AC5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1F9C8B1-D9F6-BCB0-CB94-598437DDA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E5C16E6-87EE-DA0E-1316-245DC80CB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4E1F652-608D-9727-678D-85D1833D2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ADB4A5C-C427-F211-063A-867E9C4B5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4652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9F9CA-9B9A-E7F2-3FFB-F02DA6D2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19C7C7A-8B08-E105-69AE-8DA4526DD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7D9A086-4AAF-AC2D-9EF6-60D5DB6B6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C6332F-FFC8-8DA5-1C41-560D5E2B9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3106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2CC7230-8C2E-3B03-8B52-BFA9B1816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2641A57-93F8-6D63-F9DB-9E4192B70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EC1DC8C-DDDD-5025-A6BE-89054272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3565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5F6C1C-C927-42BF-16FA-9964445CF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00D292-5B13-DFB4-F151-20EE9797B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00E378D-0471-C88A-0A3B-E34C1C5EC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4C443C0-F8D5-807C-A8D2-C1F6A12AB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A5AE24C-6BAE-BA3B-42F2-11F32E3B3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7E57C40-279C-2D45-6343-86714364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676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92E490-6D99-516A-D747-5FD9A2F7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5A93507-6B9C-8DD4-6AAF-8812D5DE02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636B963-9680-B871-9F11-5158CBA4B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F2B0B7A-DDBC-3BFE-B39E-8EF362B46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E90769F-2A6C-3283-0D74-1FD1DECCE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210FB54-6999-88C5-9945-A79D0B96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591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70397D-C34C-DE18-0B59-A1DA325E2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D34E717-99EE-3074-4E97-144416EE1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CBC8D6-5917-E618-58B3-F0589B845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0B0539-C47E-D5CE-72D8-83F332F28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AB530F-B17A-2D78-E7D1-AA5C35C67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857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5036F07-0E1D-D41A-56CA-AB8BC54551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37F2D4-4A00-9728-4317-44F1039D1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5EF0057-2509-76E2-1DB9-7427D8690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8548C2C-C6A6-41FD-23C3-70334D9D2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5A1E0A-5F0D-E071-1663-275899ED8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309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F68666B-80B7-5FA5-FC9F-2F928A26B010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404343"/>
            <a:ext cx="5181600" cy="1325563"/>
          </a:xfrm>
        </p:spPr>
        <p:txBody>
          <a:bodyPr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A87BAAC-9384-2363-2089-821720F16D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9000" y="1485900"/>
            <a:ext cx="3657600" cy="4457700"/>
          </a:xfrm>
        </p:spPr>
        <p:txBody>
          <a:bodyPr/>
          <a:lstStyle/>
          <a:p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A0C2D1-06AD-3620-044D-2EAE71AC87AC}"/>
              </a:ext>
            </a:extLst>
          </p:cNvPr>
          <p:cNvCxnSpPr/>
          <p:nvPr userDrawn="1"/>
        </p:nvCxnSpPr>
        <p:spPr>
          <a:xfrm>
            <a:off x="1638300" y="571500"/>
            <a:ext cx="42672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C99D5D-5452-4897-02A9-A1B32F0BE968}"/>
              </a:ext>
            </a:extLst>
          </p:cNvPr>
          <p:cNvCxnSpPr/>
          <p:nvPr userDrawn="1"/>
        </p:nvCxnSpPr>
        <p:spPr>
          <a:xfrm>
            <a:off x="10096500" y="571500"/>
            <a:ext cx="125935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914400" y="57150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914400" y="658586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03331A5-D35A-E699-E3EA-6035EB0DC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5185232"/>
            <a:ext cx="2971800" cy="36512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42CA476-8654-0542-5C0B-4F439516AF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66800" y="5588228"/>
            <a:ext cx="2971800" cy="36512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72760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6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67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B735EAF-8052-DDCD-6CEC-D825479BEFD3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28" y="796698"/>
            <a:ext cx="6854371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B9F921-8097-7740-47FD-1905F9FE44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4354513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EBCBD63-480F-D96C-B0DF-94EF264BA08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0716" y="2676257"/>
            <a:ext cx="2917371" cy="743178"/>
          </a:xfrm>
        </p:spPr>
        <p:txBody>
          <a:bodyPr anchor="b" anchorCtr="0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23F1D198-945D-C96D-60E9-C0AEC5E296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80717" y="389046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DCD9B2A-F0BB-F9DB-CC75-2EC1683475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389046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68651C4C-4AD1-19DA-CC78-BEC58707B5A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02700" y="6573838"/>
            <a:ext cx="2870200" cy="2841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2271BA1-38C2-A7FE-AC76-8EC49BFBBE3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95800" y="2676257"/>
            <a:ext cx="2917371" cy="743178"/>
          </a:xfrm>
        </p:spPr>
        <p:txBody>
          <a:bodyPr anchor="b" anchorCtr="0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630785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2832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704">
          <p15:clr>
            <a:srgbClr val="FBAE40"/>
          </p15:clr>
        </p15:guide>
        <p15:guide id="7" orient="horz" pos="360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295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7C7D43-1CC3-3332-AEFC-59ABB023F7AC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214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3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848048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6678385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609600" y="584664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609600" y="67175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799" y="267493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3" y="267493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9F175D2-EEFE-E4BF-0E57-03025B8F8D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696200" y="1"/>
            <a:ext cx="44958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273C4E42-511B-EB94-CA0A-051B1A4A91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5300" y="6573838"/>
            <a:ext cx="2870200" cy="284162"/>
          </a:xfrm>
        </p:spPr>
        <p:txBody>
          <a:bodyPr>
            <a:noAutofit/>
          </a:bodyPr>
          <a:lstStyle>
            <a:lvl1pPr marL="0" indent="0" algn="l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5389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4848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70AFB9-F87E-11AC-2B32-B5178FE34E78}"/>
              </a:ext>
            </a:extLst>
          </p:cNvPr>
          <p:cNvSpPr/>
          <p:nvPr userDrawn="1"/>
        </p:nvSpPr>
        <p:spPr>
          <a:xfrm>
            <a:off x="6096000" y="1"/>
            <a:ext cx="6096000" cy="6858000"/>
          </a:xfrm>
          <a:prstGeom prst="rect">
            <a:avLst/>
          </a:prstGeom>
          <a:solidFill>
            <a:srgbClr val="F1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1442" y="268927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4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919352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414779-4CEE-EEAD-8A66-EE043E90B44F}"/>
              </a:ext>
            </a:extLst>
          </p:cNvPr>
          <p:cNvSpPr/>
          <p:nvPr userDrawn="1"/>
        </p:nvSpPr>
        <p:spPr>
          <a:xfrm>
            <a:off x="1611313" y="3215390"/>
            <a:ext cx="2638398" cy="3642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75414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4235A04-C2C9-A7DC-3FE5-1E7D27C0E13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4400" y="2627313"/>
            <a:ext cx="2525713" cy="33162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7104C814-4179-5378-738C-F0AEB2D153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02700" y="6573838"/>
            <a:ext cx="2870200" cy="2841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4326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655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15">
          <p15:clr>
            <a:srgbClr val="FBAE40"/>
          </p15:clr>
        </p15:guide>
        <p15:guide id="9" pos="2167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B883CC-094E-7039-9807-58F11002611B}"/>
              </a:ext>
            </a:extLst>
          </p:cNvPr>
          <p:cNvSpPr/>
          <p:nvPr userDrawn="1"/>
        </p:nvSpPr>
        <p:spPr>
          <a:xfrm>
            <a:off x="0" y="0"/>
            <a:ext cx="535898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67493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FDDBBAD-B928-4819-64F5-80A5AECD71C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81500" y="2171699"/>
            <a:ext cx="2971800" cy="454977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B3586BE-78C6-E426-9F3C-F59381E5CD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02700" y="6573838"/>
            <a:ext cx="2870200" cy="2841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4081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5" pos="4632">
          <p15:clr>
            <a:srgbClr val="FBAE40"/>
          </p15:clr>
        </p15:guide>
        <p15:guide id="6" orient="horz" pos="1368">
          <p15:clr>
            <a:srgbClr val="FBAE40"/>
          </p15:clr>
        </p15:guide>
        <p15:guide id="7" orient="horz" pos="360">
          <p15:clr>
            <a:srgbClr val="FBAE40"/>
          </p15:clr>
        </p15:guide>
        <p15:guide id="9" pos="2760">
          <p15:clr>
            <a:srgbClr val="FBAE40"/>
          </p15:clr>
        </p15:guide>
        <p15:guide id="11" pos="7159">
          <p15:clr>
            <a:srgbClr val="FBAE40"/>
          </p15:clr>
        </p15:guide>
        <p15:guide id="12" pos="672">
          <p15:clr>
            <a:srgbClr val="FBAE40"/>
          </p15:clr>
        </p15:guide>
        <p15:guide id="14" orient="horz" pos="2448">
          <p15:clr>
            <a:srgbClr val="FBAE40"/>
          </p15:clr>
        </p15:guide>
        <p15:guide id="15" pos="705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949CF9-AE80-D4A2-E0FC-126A4E8ECBCB}"/>
              </a:ext>
            </a:extLst>
          </p:cNvPr>
          <p:cNvSpPr/>
          <p:nvPr userDrawn="1"/>
        </p:nvSpPr>
        <p:spPr>
          <a:xfrm>
            <a:off x="6096000" y="1"/>
            <a:ext cx="6096000" cy="6858000"/>
          </a:xfrm>
          <a:prstGeom prst="rect">
            <a:avLst/>
          </a:prstGeom>
          <a:solidFill>
            <a:srgbClr val="F1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546" y="4618037"/>
            <a:ext cx="9314540" cy="1325563"/>
          </a:xfrm>
        </p:spPr>
        <p:txBody>
          <a:bodyPr anchor="b">
            <a:noAutofit/>
          </a:bodyPr>
          <a:lstStyle>
            <a:lvl1pPr algn="r"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797" y="914400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3" y="914400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9" y="914400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2098221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2098221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2098221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461991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5" pos="4560">
          <p15:clr>
            <a:srgbClr val="FBAE40"/>
          </p15:clr>
        </p15:guide>
        <p15:guide id="7" orient="horz" pos="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6678385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609600" y="584664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609600" y="67175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799" y="2674936"/>
            <a:ext cx="502920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5029200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9F175D2-EEFE-E4BF-0E57-03025B8F8D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696200" y="1"/>
            <a:ext cx="44958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273C4E42-511B-EB94-CA0A-051B1A4A91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5300" y="6573838"/>
            <a:ext cx="2870200" cy="284162"/>
          </a:xfrm>
        </p:spPr>
        <p:txBody>
          <a:bodyPr>
            <a:noAutofit/>
          </a:bodyPr>
          <a:lstStyle>
            <a:lvl1pPr marL="0" indent="0" algn="l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1048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4848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D960C-86A7-6728-9263-973B76A8F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2659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0029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F68666B-80B7-5FA5-FC9F-2F928A26B010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404343"/>
            <a:ext cx="5181600" cy="1325563"/>
          </a:xfrm>
        </p:spPr>
        <p:txBody>
          <a:bodyPr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A87BAAC-9384-2363-2089-821720F16D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9000" y="1485900"/>
            <a:ext cx="3657600" cy="4457700"/>
          </a:xfrm>
        </p:spPr>
        <p:txBody>
          <a:bodyPr/>
          <a:lstStyle/>
          <a:p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A0C2D1-06AD-3620-044D-2EAE71AC87AC}"/>
              </a:ext>
            </a:extLst>
          </p:cNvPr>
          <p:cNvCxnSpPr/>
          <p:nvPr userDrawn="1"/>
        </p:nvCxnSpPr>
        <p:spPr>
          <a:xfrm>
            <a:off x="1638300" y="571500"/>
            <a:ext cx="42672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C99D5D-5452-4897-02A9-A1B32F0BE968}"/>
              </a:ext>
            </a:extLst>
          </p:cNvPr>
          <p:cNvCxnSpPr/>
          <p:nvPr userDrawn="1"/>
        </p:nvCxnSpPr>
        <p:spPr>
          <a:xfrm>
            <a:off x="10096500" y="571500"/>
            <a:ext cx="125935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914400" y="57150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914400" y="658586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03331A5-D35A-E699-E3EA-6035EB0DC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5185232"/>
            <a:ext cx="2971800" cy="36512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42CA476-8654-0542-5C0B-4F439516AF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66800" y="5588228"/>
            <a:ext cx="2971800" cy="36512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824232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6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67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49D7CDC-1BE5-48F3-FA2B-25C0CC0C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9EC1E9-B756-71BD-54BA-B9ED5A368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E49D54-15A3-B581-B4D1-C38092E30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36DD06-01A2-4381-AD1A-665AD3001CEA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74F911-A73B-1692-0DF2-846493EA8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36BDCD-A893-5557-C279-CE63120E8F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2454B5-7DF6-491B-9F73-2EF657431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16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54C769-5B6E-5C22-9516-5D7BE462E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190F5-D493-CE67-ED1B-D761BFA69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5225E-A593-BBE5-FA35-2952DE6D56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812C0-D4F0-C345-96B4-1E8B918506AC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30E95-9162-1956-4897-1AA052698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709E4-652E-524A-8D35-CF602AA44AA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0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144">
          <p15:clr>
            <a:srgbClr val="F26B43"/>
          </p15:clr>
        </p15:guide>
        <p15:guide id="4" pos="7416">
          <p15:clr>
            <a:srgbClr val="F26B43"/>
          </p15:clr>
        </p15:guide>
        <p15:guide id="5" pos="3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536A1-1A23-FDCA-E791-278F673B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Vor- und Nachteile von Bitlocker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F0848-B081-1EB4-54CE-A4262714B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Created by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C5B7BB-086A-0BEE-471F-DC71F427D3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Jörn Walter</a:t>
            </a:r>
            <a:endParaRPr lang="en-US" dirty="0"/>
          </a:p>
        </p:txBody>
      </p:sp>
      <p:pic>
        <p:nvPicPr>
          <p:cNvPr id="3" name="Bildplatzhalter 2">
            <a:extLst>
              <a:ext uri="{FF2B5EF4-FFF2-40B4-BE49-F238E27FC236}">
                <a16:creationId xmlns:a16="http://schemas.microsoft.com/office/drawing/2014/main" id="{A380FD11-F24D-7F61-CC15-B02819B052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9534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4B80D4-8E71-FB71-3B4A-E1FD32169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Vorteile von Bitlocker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65AC0E-5FE4-74C0-FA80-659073F17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Sicherheit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EDF1262-ACFC-C08D-BFDF-E6CC19DA7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Kompatibilität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C61836-4382-5311-F8C6-DD87A9B98C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Flexibilität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62C4B96-12C3-652C-78CA-D92F25AC89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Bitlocker bietet eine hohe Sicherheit durch die Integration mit dem Betriebssystem und die Verschlüsselung von Daten. Dadurch sind vertrauliche Informationen vor unbefugtem Zugriff geschützt.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A946CF5-43B0-3C18-04D2-6488D32C5BD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Bitlocker ist kompatibel mit verschiedenen Windows-Versionen, was die Implementierung und Nutzung in verschiedenen Umgebungen erleichtert.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33D414F-1242-24BA-638C-EB41BD046B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Benutzer haben die Möglichkeit, Sicherheitseinstellungen zu konfigurieren, um ihre Anforderungen und Präferenzen zu erfüllen.</a:t>
            </a:r>
          </a:p>
        </p:txBody>
      </p:sp>
    </p:spTree>
    <p:extLst>
      <p:ext uri="{BB962C8B-B14F-4D97-AF65-F5344CB8AC3E}">
        <p14:creationId xmlns:p14="http://schemas.microsoft.com/office/powerpoint/2010/main" val="874387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88946-0B1C-E0D8-A652-D23F8CFD6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Sicherheit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FACA48-50E8-64F9-DF39-8DBDA864A9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Betriebssystemintegration und Datenverschlüsselung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A2E4627-7757-7045-ED73-72CE9E349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Bitlocker integriert sich nahtlos in das Betriebssystem und bietet eine sichere Verschlüsselung von Daten, was dazu beiträgt, vertrauliche Informationen zu schützen und die Datensicherheit zu gewährleisten.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8994B042-BD93-7044-36A6-0A3A06A6D7B3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28118" r="28118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37B9ABC-524F-ACBB-BCA0-14FCA46078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3229321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9DF43-87C7-2A9C-20F5-559ADAB34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Kompatibilität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1108C7-4B67-498F-2C88-70019185AF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Unterstützung für verschiedene Windows-Versionen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C415EBF-273F-38D5-E390-0A82A212F0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Bitlocker ist mit einer Vielzahl von Windows-Versionen kompatibel, was die Implementierung und Nutzung in verschiedenen IT-Umgebungen erleichtert und die Interoperabilität gewährleistet.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2CD92180-C9F6-7BC0-93B1-D99EE8059D94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28148" r="28148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F69FBF4-01E8-A708-4937-7BE6A2FF9A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734854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FFB458-B8B4-3EEB-DA6E-F29939E5F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Flexibilität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E2276F7-5BFB-A208-646F-07BEBECAA9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Konfigurierbare Sicherheitseinstellungen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FE28E38-AF5F-B8F9-460F-648349C35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Benutzer haben die Flexibilität, Sicherheitseinstellungen nach ihren Anforderungen anzupassen, was eine individuelle Anpassung der Datensicherheit ermöglicht und die Kontrolle über Zugriffsrechte stärkt.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307B9357-4FD3-D20E-9FF8-90B9C554E996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28148" r="28148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FE0128E-4196-6066-BC39-8B1DB76B6C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519897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3F383-AFA7-6134-97F9-D4898B94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Nachteile von Bitlocker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2AAADB-4418-F50B-614E-0705CEFDB8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Administrativer Aufwand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D68456C-3B73-85BD-E4BB-AD00196E4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Datenverlustrisiko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FED5846-234D-190B-F5B2-5706CF9186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199FC0E-474D-8BF8-B7AC-5AA57E6DF3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Die Verwaltung und Organisation der Verschlüsselungsschlüssel kann einen erheblichen administrativen Aufwand bedeuten, insbesondere in größeren Netzwerken und Unternehmensumgebungen.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BAD3B0E-F836-FB58-F8A6-147A57D90A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Ein potenzielles Risiko bei der Nutzung von Bitlocker besteht im Datenverlust infolge des Verlusts von Verschlüsselungsschlüsseln oder bei Systemausfällen, was zu erheblichen Datenverlusten führen kann.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C8CEA9B-3677-9E2A-1DA2-7B720DC060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1148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55980D-38E7-D0CC-E615-8F0F54CD7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Administrativer Aufwand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93A209-5E22-0D0D-38B6-FF4F006FF3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Management von Verschlüsselungsschlüsseln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B63F67-2E9B-C990-BD33-6A822C79AC5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Die Verwaltung und Aufbewahrung der Verschlüsselungsschlüssel erfordert einen erheblichen administrativen Aufwand, um die Sicherheit und den reibungslosen Betrieb von Bitlocker aufrechtzuerhalten.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14CBA5B6-5346-24F1-261B-84BA8D13E6A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28087" r="28087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F0C8316-5EC6-4393-A64B-6C651F9CA19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4269788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CACD9-A1DC-43BD-20F7-5A0E32E1E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Datenverlustrisiko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57C1FF-ACA8-8159-2BCF-0E01CB28A1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Risiken bei Schlüsselverlust oder Systemausfällen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B29899C-B452-6ABE-444F-397540E188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Das Risiko von Datenverlusten durch den Verlust von Verschlüsselungsschlüsseln oder Systemausfällen kann zu schwerwiegenden Konsequenzen führen, wenn keine adäquaten Maßnahmen zur Wiederherstellung getroffen wurden.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11AE62CB-8569-7756-217E-CDE5B0F7863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28178" r="28178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8570A98-52A4-A32B-FE01-4062E57A8BC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1009522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rra">
  <a:themeElements>
    <a:clrScheme name="Custom 3">
      <a:dk1>
        <a:srgbClr val="000000"/>
      </a:dk1>
      <a:lt1>
        <a:srgbClr val="FFFFFF"/>
      </a:lt1>
      <a:dk2>
        <a:srgbClr val="718DB2"/>
      </a:dk2>
      <a:lt2>
        <a:srgbClr val="FEFFFF"/>
      </a:lt2>
      <a:accent1>
        <a:srgbClr val="5E5E5E"/>
      </a:accent1>
      <a:accent2>
        <a:srgbClr val="E7E6E6"/>
      </a:accent2>
      <a:accent3>
        <a:srgbClr val="D7CDC8"/>
      </a:accent3>
      <a:accent4>
        <a:srgbClr val="AFA5A0"/>
      </a:accent4>
      <a:accent5>
        <a:srgbClr val="918787"/>
      </a:accent5>
      <a:accent6>
        <a:srgbClr val="556969"/>
      </a:accent6>
      <a:hlink>
        <a:srgbClr val="3758C1"/>
      </a:hlink>
      <a:folHlink>
        <a:srgbClr val="00539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F8AF01C-C411-48CB-A6EA-80A853156CCC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</Words>
  <Application>Microsoft Office PowerPoint</Application>
  <PresentationFormat>Breitbild</PresentationFormat>
  <Paragraphs>35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Poppins</vt:lpstr>
      <vt:lpstr>Office</vt:lpstr>
      <vt:lpstr>Terra</vt:lpstr>
      <vt:lpstr>Vor- und Nachteile von Bitlocker</vt:lpstr>
      <vt:lpstr>Vorteile von Bitlocker</vt:lpstr>
      <vt:lpstr>Sicherheit</vt:lpstr>
      <vt:lpstr>Kompatibilität</vt:lpstr>
      <vt:lpstr>Flexibilität</vt:lpstr>
      <vt:lpstr>Nachteile von Bitlocker</vt:lpstr>
      <vt:lpstr>Administrativer Aufwand</vt:lpstr>
      <vt:lpstr>Datenverlustrisiko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1</cp:revision>
  <dcterms:created xsi:type="dcterms:W3CDTF">2024-08-05T08:00:22Z</dcterms:created>
  <dcterms:modified xsi:type="dcterms:W3CDTF">2024-08-05T08:02:35Z</dcterms:modified>
</cp:coreProperties>
</file>