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</p:sldMasterIdLst>
  <p:notesMasterIdLst>
    <p:notesMasterId r:id="rId15"/>
  </p:notesMasterIdLst>
  <p:sldIdLst>
    <p:sldId id="259" r:id="rId3"/>
    <p:sldId id="260" r:id="rId4"/>
    <p:sldId id="261" r:id="rId5"/>
    <p:sldId id="262" r:id="rId6"/>
    <p:sldId id="263" r:id="rId7"/>
    <p:sldId id="256" r:id="rId8"/>
    <p:sldId id="268" r:id="rId9"/>
    <p:sldId id="264" r:id="rId10"/>
    <p:sldId id="265" r:id="rId11"/>
    <p:sldId id="269" r:id="rId12"/>
    <p:sldId id="266" r:id="rId13"/>
    <p:sldId id="267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3" autoAdjust="0"/>
    <p:restoredTop sz="94660"/>
  </p:normalViewPr>
  <p:slideViewPr>
    <p:cSldViewPr snapToGrid="0">
      <p:cViewPr varScale="1">
        <p:scale>
          <a:sx n="95" d="100"/>
          <a:sy n="95" d="100"/>
        </p:scale>
        <p:origin x="9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örn Walter" userId="fbb3fe80-3616-468d-a4ce-7666e7f1ce7e" providerId="ADAL" clId="{5E033614-3BA9-4000-BD58-DC260AC225BC}"/>
    <pc:docChg chg="modSld">
      <pc:chgData name="Jörn Walter" userId="fbb3fe80-3616-468d-a4ce-7666e7f1ce7e" providerId="ADAL" clId="{5E033614-3BA9-4000-BD58-DC260AC225BC}" dt="2024-08-19T19:24:26.727" v="6" actId="14100"/>
      <pc:docMkLst>
        <pc:docMk/>
      </pc:docMkLst>
      <pc:sldChg chg="modSp mod">
        <pc:chgData name="Jörn Walter" userId="fbb3fe80-3616-468d-a4ce-7666e7f1ce7e" providerId="ADAL" clId="{5E033614-3BA9-4000-BD58-DC260AC225BC}" dt="2024-08-19T19:23:48.572" v="3" actId="14100"/>
        <pc:sldMkLst>
          <pc:docMk/>
          <pc:sldMk cId="281282892" sldId="264"/>
        </pc:sldMkLst>
        <pc:spChg chg="mod">
          <ac:chgData name="Jörn Walter" userId="fbb3fe80-3616-468d-a4ce-7666e7f1ce7e" providerId="ADAL" clId="{5E033614-3BA9-4000-BD58-DC260AC225BC}" dt="2024-08-19T19:23:37.029" v="2" actId="404"/>
          <ac:spMkLst>
            <pc:docMk/>
            <pc:sldMk cId="281282892" sldId="264"/>
            <ac:spMk id="2" creationId="{3E53C043-8D8F-097C-994B-06366667F015}"/>
          </ac:spMkLst>
        </pc:spChg>
        <pc:spChg chg="mod">
          <ac:chgData name="Jörn Walter" userId="fbb3fe80-3616-468d-a4ce-7666e7f1ce7e" providerId="ADAL" clId="{5E033614-3BA9-4000-BD58-DC260AC225BC}" dt="2024-08-19T19:23:48.572" v="3" actId="14100"/>
          <ac:spMkLst>
            <pc:docMk/>
            <pc:sldMk cId="281282892" sldId="264"/>
            <ac:spMk id="3" creationId="{54D3AA2B-702E-87D1-0B3E-F217FBBE2CD9}"/>
          </ac:spMkLst>
        </pc:spChg>
      </pc:sldChg>
      <pc:sldChg chg="modSp mod">
        <pc:chgData name="Jörn Walter" userId="fbb3fe80-3616-468d-a4ce-7666e7f1ce7e" providerId="ADAL" clId="{5E033614-3BA9-4000-BD58-DC260AC225BC}" dt="2024-08-19T19:23:54.565" v="4" actId="14100"/>
        <pc:sldMkLst>
          <pc:docMk/>
          <pc:sldMk cId="1167767913" sldId="265"/>
        </pc:sldMkLst>
        <pc:spChg chg="mod">
          <ac:chgData name="Jörn Walter" userId="fbb3fe80-3616-468d-a4ce-7666e7f1ce7e" providerId="ADAL" clId="{5E033614-3BA9-4000-BD58-DC260AC225BC}" dt="2024-08-19T19:23:54.565" v="4" actId="14100"/>
          <ac:spMkLst>
            <pc:docMk/>
            <pc:sldMk cId="1167767913" sldId="265"/>
            <ac:spMk id="3" creationId="{FB8996CC-D698-0EEF-FE09-1A3F5F490274}"/>
          </ac:spMkLst>
        </pc:spChg>
      </pc:sldChg>
      <pc:sldChg chg="modSp mod">
        <pc:chgData name="Jörn Walter" userId="fbb3fe80-3616-468d-a4ce-7666e7f1ce7e" providerId="ADAL" clId="{5E033614-3BA9-4000-BD58-DC260AC225BC}" dt="2024-08-19T19:24:26.727" v="6" actId="14100"/>
        <pc:sldMkLst>
          <pc:docMk/>
          <pc:sldMk cId="647400920" sldId="266"/>
        </pc:sldMkLst>
        <pc:spChg chg="mod">
          <ac:chgData name="Jörn Walter" userId="fbb3fe80-3616-468d-a4ce-7666e7f1ce7e" providerId="ADAL" clId="{5E033614-3BA9-4000-BD58-DC260AC225BC}" dt="2024-08-19T19:24:26.727" v="6" actId="14100"/>
          <ac:spMkLst>
            <pc:docMk/>
            <pc:sldMk cId="647400920" sldId="266"/>
            <ac:spMk id="3" creationId="{4FD9E910-6E35-EA2A-BCE3-05F42D25CF04}"/>
          </ac:spMkLst>
        </pc:spChg>
      </pc:sldChg>
      <pc:sldChg chg="modSp mod">
        <pc:chgData name="Jörn Walter" userId="fbb3fe80-3616-468d-a4ce-7666e7f1ce7e" providerId="ADAL" clId="{5E033614-3BA9-4000-BD58-DC260AC225BC}" dt="2024-08-19T19:24:23.487" v="5" actId="14100"/>
        <pc:sldMkLst>
          <pc:docMk/>
          <pc:sldMk cId="4125552042" sldId="267"/>
        </pc:sldMkLst>
        <pc:spChg chg="mod">
          <ac:chgData name="Jörn Walter" userId="fbb3fe80-3616-468d-a4ce-7666e7f1ce7e" providerId="ADAL" clId="{5E033614-3BA9-4000-BD58-DC260AC225BC}" dt="2024-08-19T19:24:23.487" v="5" actId="14100"/>
          <ac:spMkLst>
            <pc:docMk/>
            <pc:sldMk cId="4125552042" sldId="267"/>
            <ac:spMk id="3" creationId="{709CADBB-87E6-4EF3-9979-E7E6BDC7311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0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809-4578-83A3-B66711AA644C}"/>
              </c:ext>
            </c:extLst>
          </c:dPt>
          <c:dPt>
            <c:idx val="1"/>
            <c:bubble3D val="0"/>
            <c:spPr>
              <a:solidFill>
                <a:srgbClr val="0958F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9809-4578-83A3-B66711AA644C}"/>
              </c:ext>
            </c:extLst>
          </c:dPt>
          <c:cat>
            <c:strRef>
              <c:f>Sheet1!$A$2:$A$3</c:f>
              <c:strCache>
                <c:ptCount val="2"/>
                <c:pt idx="0">
                  <c:v>Automatisierte Methoden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09-4578-83A3-B66711AA6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0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6590-4159-853D-0DE84E6B3D34}"/>
              </c:ext>
            </c:extLst>
          </c:dPt>
          <c:dPt>
            <c:idx val="1"/>
            <c:bubble3D val="0"/>
            <c:spPr>
              <a:solidFill>
                <a:srgbClr val="0958F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590-4159-853D-0DE84E6B3D34}"/>
              </c:ext>
            </c:extLst>
          </c:dPt>
          <c:cat>
            <c:strRef>
              <c:f>Sheet1!$A$2:$A$3</c:f>
              <c:strCache>
                <c:ptCount val="2"/>
                <c:pt idx="0">
                  <c:v>Manuelle Methoden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90-4159-853D-0DE84E6B3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67B84-CD87-4368-8D44-58E2173B8EE7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00943-3C07-4946-B12B-09D21E0FDD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300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D35EFC-49CD-4AFD-7A82-1AB60B50B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AC65C4-EC9E-BC72-9FF9-0B0D3B08B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BCD49E-4582-D86B-A9F6-7A93908E3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CBBF59-707F-40B3-922C-8E70EF0D5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69C495-C3D9-09F6-E657-A5CC8663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1869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5C2371-1723-D717-F459-CFDA34FD4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F1E1E6-293D-F374-99F2-42ABE870F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2C0860-5DC3-BD18-F0BA-48818DB06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DF7B6A-63E8-20F1-8E56-FE3317D41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96206D-F76F-6106-518B-DECC16A72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706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FB513-0C32-1782-7BDE-4F045AE63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22BFEA-76EB-DCFB-890A-4401F4CCB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5D1FF7-8B5B-DBE5-CEE5-55DF9C571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F7E33B-86C5-53FC-DBCB-CEC6BBE4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0945D6-9A36-8CF7-A100-62E69FCFA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4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BACD42-2EA0-1D66-FB16-EA8E2D14B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450457-F92A-69EC-2FD5-8DE81A61C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FC17108-E84A-BFE7-4B20-10F4BB45A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CD9E7-A30E-B662-5FA9-183335D70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5EDD40C-6B0D-5182-F052-538595EC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F71EAA-98C8-DAEF-A7F3-3C4F633F2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45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9B735A-35E0-8005-E0A1-EAB1A4D3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D2B9A8-0DD9-C552-BC5C-0AA2F973B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DE0C75-F553-A6C6-BE68-186BF8806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694F5B5-67ED-C973-83F2-188D3BB366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5C82910-3839-8CA6-7D23-0796E829E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5ECD7F5-3B0D-2295-9A4A-4505CEBB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5517DC7-F3FD-7ED6-DFD2-108097E9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20B88CD-E5BD-468E-0538-681C5A33B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02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FF7655-AE2B-912E-F944-370753D9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6D1A07-CFE6-F163-958A-2F2688C1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71C71A-E685-9017-5508-B8F38D8BF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30FF04-F72D-B91D-F438-E7127CEB6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285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E86FA6A-5982-670D-505F-876F82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414B2F5-2092-0B20-2209-50799FD34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BDC618-4B13-1F73-9730-670029A21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36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E9AE1-DF9C-6837-8397-D261C91EA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CD38C9-3BDD-9D1E-DB36-D483DFABF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F5A6C0-81BB-314B-328E-5F6FF274F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046A937-F03B-C9B1-AF93-3076F8E5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F4D5455-5872-7EAE-038B-F8EF5F460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BA53B8F-BB42-7F63-E020-23E2C011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113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C8861-AD68-47D8-3840-0F89F381E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8A3483-8EDB-51AD-63C1-CABE03A547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5A5B95-B197-6A1C-3B3D-3B4B81DC9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6DEED4-A710-EE96-7F78-618873D7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675F08-BF44-645B-A3F7-B6BF4FC6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1600CA-7C7B-B75B-6D60-BFF127AA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069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CCD96-1C90-FDD6-23E5-B277A186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CB4CA9-0C84-402B-0737-CBBB593C3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0D9C7E-C23A-D03E-6C96-1FA68909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F168DF-A1DE-8700-A14E-64E9C043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0419AB-47BB-E62D-D2A5-FC7F944BF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453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956571C-FEBB-5F68-464E-A949D32B7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0EF819-0923-2473-6F5F-6D75CFFCD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33DA40-9EBD-3BCA-D074-4C47201C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1946E8-8235-1E06-30D5-2894FF9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4D6030-D3AA-6277-410A-47AAE6E9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9142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7064" y="2410921"/>
            <a:ext cx="8960219" cy="3861600"/>
          </a:xfrm>
        </p:spPr>
        <p:txBody>
          <a:bodyPr anchor="t">
            <a:noAutofit/>
          </a:bodyPr>
          <a:lstStyle>
            <a:lvl1pPr algn="l">
              <a:defRPr sz="7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9829799" y="3246438"/>
            <a:ext cx="4114800" cy="365125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5AAFEA-9797-719F-034E-1443278D0D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83792" y="1123641"/>
            <a:ext cx="5184775" cy="1197600"/>
          </a:xfrm>
        </p:spPr>
        <p:txBody>
          <a:bodyPr anchor="ctr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3858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E2A2-57CA-76B4-7FC7-0E7E733D4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6" y="575019"/>
            <a:ext cx="4876800" cy="1325563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02CC6-0866-F6F1-FFC1-330B30DD73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FEAA7-A226-2E50-AD23-5FE2A5B986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9D59CD-16F0-1FCD-4958-4D19378595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83793" y="0"/>
            <a:ext cx="5798607" cy="6858000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694355-D2F1-6177-CA10-2FB2BDCA94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733" y="3072977"/>
            <a:ext cx="4631139" cy="3196800"/>
          </a:xfrm>
        </p:spPr>
        <p:txBody>
          <a:bodyPr>
            <a:noAutofit/>
          </a:bodyPr>
          <a:lstStyle>
            <a:lvl1pPr>
              <a:spcBef>
                <a:spcPts val="400"/>
              </a:spcBef>
              <a:defRPr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686FCB5-A714-48C5-F801-8BC93CA09E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4733" y="2656167"/>
            <a:ext cx="4634868" cy="36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92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ection Slide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5B17-B4A1-EB92-A298-388D035B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70115"/>
            <a:ext cx="3323629" cy="5725248"/>
          </a:xfrm>
        </p:spPr>
        <p:txBody>
          <a:bodyPr anchor="ctr">
            <a:no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6CE9A8-062F-E52A-B822-F2C682A3C0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EDBD3-C06B-F685-6F3A-17047C93B3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DEB065-BE89-3D91-17A6-55B54A0585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05357" y="579430"/>
            <a:ext cx="2120348" cy="5715933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DCE6C6-C40C-F791-B3FF-EEAA2288C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08418" y="1058563"/>
            <a:ext cx="4360149" cy="5236800"/>
          </a:xfrm>
        </p:spPr>
        <p:txBody>
          <a:bodyPr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D0A1734-9E96-C076-6109-08BEAB597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8233" y="577373"/>
            <a:ext cx="4360800" cy="387187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15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ection Slide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5B17-B4A1-EB92-A298-388D035B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687" y="574467"/>
            <a:ext cx="6780880" cy="1325563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6CE9A8-062F-E52A-B822-F2C682A3C0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EDBD3-C06B-F685-6F3A-17047C93B3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DEB065-BE89-3D91-17A6-55B54A0585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563302"/>
            <a:ext cx="3160552" cy="5720232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DCE6C6-C40C-F791-B3FF-EEAA2288C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87687" y="2625934"/>
            <a:ext cx="6780880" cy="36576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D0ED4B-C12C-75E2-03E5-013A94AE8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87826" y="2281008"/>
            <a:ext cx="6780741" cy="314400"/>
          </a:xfrm>
        </p:spPr>
        <p:txBody>
          <a:bodyPr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7519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ection Slide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007C1-A2D2-F1A6-D730-4F0C404CB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8" y="4162370"/>
            <a:ext cx="4118757" cy="2278186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DCB85-C1AE-389B-180B-F0755C7558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B6781-E0BB-8244-2B18-81C5A89ABE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13D6F03-414F-3442-0C5B-EC88513781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576078"/>
            <a:ext cx="3279453" cy="3279453"/>
          </a:xfrm>
        </p:spPr>
        <p:txBody>
          <a:bodyPr/>
          <a:lstStyle/>
          <a:p>
            <a:endParaRPr lang="en-ID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E5AE0EA-E418-F652-0112-3BBECBF9F3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44065" y="576078"/>
            <a:ext cx="3279453" cy="3279453"/>
          </a:xfrm>
        </p:spPr>
        <p:txBody>
          <a:bodyPr/>
          <a:lstStyle/>
          <a:p>
            <a:endParaRPr lang="en-ID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61BF6E-948C-4AEB-61A4-244B2DE035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9114" y="576078"/>
            <a:ext cx="3279453" cy="3279453"/>
          </a:xfrm>
        </p:spPr>
        <p:txBody>
          <a:bodyPr/>
          <a:lstStyle/>
          <a:p>
            <a:endParaRPr lang="en-ID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DA50E1A-8491-728C-9FA7-3C2B65D8B0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82818" y="4496555"/>
            <a:ext cx="5985749" cy="1944000"/>
          </a:xfrm>
        </p:spPr>
        <p:txBody>
          <a:bodyPr anchor="t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C11A40-5DE3-08FC-B5EC-62212BF67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82818" y="4162369"/>
            <a:ext cx="5985933" cy="2712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897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ection Slide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07BE-2E01-93C2-881C-035E1AEE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052" y="566058"/>
            <a:ext cx="1924741" cy="5704114"/>
          </a:xfrm>
        </p:spPr>
        <p:txBody>
          <a:bodyPr vert="vert270" anchor="ctr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844A2B-1547-1655-29B9-2804D5FE37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14879-2CE9-2FEA-4087-F8FC1C8C05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EEB0609-9FA3-D912-5F69-9CD9658CA1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1428516"/>
            <a:ext cx="3067418" cy="4000969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A2439D-33F0-4626-5731-8FB5D5295A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6409" y="1597361"/>
            <a:ext cx="4992158" cy="4207567"/>
          </a:xfrm>
        </p:spPr>
        <p:txBody>
          <a:bodyPr anchor="t">
            <a:noAutofit/>
          </a:bodyPr>
          <a:lstStyle>
            <a:lvl1pPr>
              <a:spcBef>
                <a:spcPts val="400"/>
              </a:spcBef>
              <a:defRPr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1CC2E2-7A85-770A-CED5-0E6F307BA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76409" y="1248046"/>
            <a:ext cx="4992158" cy="3048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0786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ection Slide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07BE-2E01-93C2-881C-035E1AEE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1426" y="573517"/>
            <a:ext cx="4307141" cy="1454400"/>
          </a:xfrm>
        </p:spPr>
        <p:txBody>
          <a:bodyPr anchor="t">
            <a:no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844A2B-1547-1655-29B9-2804D5FE37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14879-2CE9-2FEA-4087-F8FC1C8C05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EEB0609-9FA3-D912-5F69-9CD9658CA1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619622"/>
            <a:ext cx="5618760" cy="56184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A2439D-33F0-4626-5731-8FB5D5295A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1426" y="2841588"/>
            <a:ext cx="4307141" cy="36144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9F0EDF-ED0D-7DF6-3D16-36E44C839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61150" y="2474023"/>
            <a:ext cx="4307417" cy="333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6522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ection Slide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D8E67-9FD7-A8F8-75F6-2FF3CD0DE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01649"/>
            <a:ext cx="10369550" cy="758604"/>
          </a:xfrm>
        </p:spPr>
        <p:txBody>
          <a:bodyPr anchor="t">
            <a:no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EFFE8E-6F6C-1E23-79C9-808201616E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39AAF-82A4-7672-8873-E691CE5C39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550198D-18A3-B15D-CC93-17763FFE6A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9017" y="3233531"/>
            <a:ext cx="3122820" cy="3122820"/>
          </a:xfrm>
        </p:spPr>
        <p:txBody>
          <a:bodyPr/>
          <a:lstStyle/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E06D47-5795-E8A4-6688-63C0FCAB2B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45747" y="3233531"/>
            <a:ext cx="3122820" cy="3122820"/>
          </a:xfrm>
        </p:spPr>
        <p:txBody>
          <a:bodyPr/>
          <a:lstStyle/>
          <a:p>
            <a:endParaRPr lang="en-ID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BFB99BAA-F395-0232-ED1F-8AC6BA5C78B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22381" y="3233531"/>
            <a:ext cx="3122820" cy="312282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F44B7A2-957C-93E8-8209-7EE97327682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75734" y="1702061"/>
            <a:ext cx="10392833" cy="14376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7F51D89-C7C9-35E8-B687-68AAC511FED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75734" y="1340909"/>
            <a:ext cx="10392833" cy="3360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8175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ection Slide(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B309-9F80-5BE3-F82C-91733414C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3640482"/>
            <a:ext cx="3478419" cy="2809378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A27C05-E3B0-EFC4-2286-5860D4A1AC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3CF6B-04E5-9AB9-2466-0284576F03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F23F8-6331-43CC-E76A-052E46B775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6" y="562709"/>
            <a:ext cx="4994450" cy="286629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11F901-3943-1C25-A696-666A0EBDBC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90380" y="4054660"/>
            <a:ext cx="6678187" cy="2395200"/>
          </a:xfrm>
        </p:spPr>
        <p:txBody>
          <a:bodyPr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79263BE0-4D84-7BD4-D81B-B266C5C1C47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74117" y="562709"/>
            <a:ext cx="4994450" cy="2866292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F9E850-0A01-918A-C1F1-461E6D7C1A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90380" y="3640666"/>
            <a:ext cx="6678187" cy="3432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7659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08D4B-9946-0E0A-8BEE-BB1C6BFDBDE6}"/>
              </a:ext>
            </a:extLst>
          </p:cNvPr>
          <p:cNvSpPr/>
          <p:nvPr userDrawn="1"/>
        </p:nvSpPr>
        <p:spPr>
          <a:xfrm>
            <a:off x="4275667" y="2355849"/>
            <a:ext cx="6692532" cy="16425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ID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5007C1-A2D2-F1A6-D730-4F0C404CB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6035" y="619623"/>
            <a:ext cx="6692532" cy="1633247"/>
          </a:xfrm>
        </p:spPr>
        <p:txBody>
          <a:bodyPr anchor="t">
            <a:no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DCB85-C1AE-389B-180B-F0755C7558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B6781-E0BB-8244-2B18-81C5A89ABE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13D6F03-414F-3442-0C5B-EC88513781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619622"/>
            <a:ext cx="3279453" cy="3279453"/>
          </a:xfrm>
        </p:spPr>
        <p:txBody>
          <a:bodyPr/>
          <a:lstStyle/>
          <a:p>
            <a:endParaRPr lang="en-ID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61BF6E-948C-4AEB-61A4-244B2DE035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90380" y="4162370"/>
            <a:ext cx="2278187" cy="2278187"/>
          </a:xfrm>
        </p:spPr>
        <p:txBody>
          <a:bodyPr/>
          <a:lstStyle/>
          <a:p>
            <a:endParaRPr lang="en-ID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DA50E1A-8491-728C-9FA7-3C2B65D8B0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9017" y="4385089"/>
            <a:ext cx="7732183" cy="2054400"/>
          </a:xfrm>
        </p:spPr>
        <p:txBody>
          <a:bodyPr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AD539BA3-D11E-897F-CE18-588B0DC93D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76035" y="2607013"/>
            <a:ext cx="6692532" cy="1382400"/>
          </a:xfrm>
          <a:noFill/>
        </p:spPr>
        <p:txBody>
          <a:bodyPr lIns="90000" tIns="46800" rIns="90000" bIns="4680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910887-9DF9-8E41-CBB1-3C2A4179AC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9017" y="4126524"/>
            <a:ext cx="7732183" cy="24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8F6B920-074C-FD0C-40EB-802122795E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75667" y="2355849"/>
            <a:ext cx="6692900" cy="249599"/>
          </a:xfrm>
          <a:noFill/>
        </p:spPr>
        <p:txBody>
          <a:bodyPr anchor="ctr" anchorCtr="0">
            <a:noAutofit/>
          </a:bodyPr>
          <a:lstStyle>
            <a:lvl1pPr>
              <a:defRPr sz="12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053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s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419B-0A7A-D6A9-278B-3CB3F6B13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860" y="619622"/>
            <a:ext cx="4448707" cy="1968969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475DCC-A5DC-45EE-5280-E6AF55C5FB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54E76-F34B-95F8-FD2E-0312C265AE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D592EB7-0888-4601-189D-47D758F2EA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783792" cy="3855843"/>
          </a:xfrm>
        </p:spPr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5089FCE-DB18-D776-A8F9-8E69AD01AA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5734" y="4512078"/>
            <a:ext cx="5208058" cy="1987053"/>
          </a:xfrm>
        </p:spPr>
        <p:txBody>
          <a:bodyPr>
            <a:noAutofit/>
          </a:bodyPr>
          <a:lstStyle>
            <a:lvl1pPr>
              <a:defRPr>
                <a:latin typeface="+mn-lt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1pPr>
            <a:lvl2pPr>
              <a:defRPr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2pPr>
            <a:lvl3pPr>
              <a:defRPr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3pPr>
            <a:lvl4pPr>
              <a:defRPr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4pPr>
            <a:lvl5pPr>
              <a:defRPr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0477A3C-2108-3003-027C-E88B14294EA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519862" y="3429000"/>
            <a:ext cx="4448705" cy="2852921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447C4F-9DF9-4C69-F400-0A0CE900741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75733" y="4066517"/>
            <a:ext cx="5208059" cy="4032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FE6426-8335-E1C3-FB13-43F08A52D6E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19862" y="3091241"/>
            <a:ext cx="4448706" cy="2880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3104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442312-9E63-3A81-2CB4-8F85F5C2CD49}"/>
              </a:ext>
            </a:extLst>
          </p:cNvPr>
          <p:cNvSpPr/>
          <p:nvPr userDrawn="1"/>
        </p:nvSpPr>
        <p:spPr>
          <a:xfrm>
            <a:off x="0" y="1945185"/>
            <a:ext cx="3878469" cy="49128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ID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0176E-FDDF-30CB-EB74-A75B39D0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94" y="501649"/>
            <a:ext cx="10270873" cy="1325563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C0C34D-8F75-41B3-4243-E45FBD015B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13D18-EF04-D403-494B-02A03A28BC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A0E6078-78A1-619C-E7B0-63DBC649FF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017" y="2686751"/>
            <a:ext cx="2702983" cy="36696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3E87E0F-2528-3A8B-F312-9C9235E58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8771" y="2686751"/>
            <a:ext cx="2850043" cy="366960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75F903-A46A-31EE-9532-17999D9477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9016" y="2275974"/>
            <a:ext cx="2702984" cy="369600"/>
          </a:xfrm>
        </p:spPr>
        <p:txBody>
          <a:bodyPr anchor="b">
            <a:noAutofit/>
          </a:bodyPr>
          <a:lstStyle>
            <a:lvl1pPr>
              <a:defRPr sz="12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746F59D-CF95-DEC8-5CAA-EE08708A53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8771" y="2275974"/>
            <a:ext cx="2851200" cy="36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CDD7BE0-BC6C-5AE9-BCEE-9C91EA7B4B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18524" y="2686751"/>
            <a:ext cx="2850043" cy="366960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C0FB17E-6098-251C-5B8E-56C2FE57DE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17367" y="2275974"/>
            <a:ext cx="2851200" cy="36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1824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EB1E-7063-62F6-6178-84A09252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24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88764-10F6-E04C-94EB-0287F12582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32E04-1353-E30E-552C-E54A3DA07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 dirty="0"/>
          </a:p>
        </p:txBody>
      </p:sp>
      <p:sp>
        <p:nvSpPr>
          <p:cNvPr id="5" name="Chart Placeholder 22">
            <a:extLst>
              <a:ext uri="{FF2B5EF4-FFF2-40B4-BE49-F238E27FC236}">
                <a16:creationId xmlns:a16="http://schemas.microsoft.com/office/drawing/2014/main" id="{10D922AA-24B6-6B14-7A38-DBC7EDED764B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1200000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FB6B8F6-C436-9978-2F4B-4A4FAEFE52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31381" y="4112515"/>
            <a:ext cx="2396467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04E407-1287-6C2D-410A-98BC0C86744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83792" y="1711315"/>
            <a:ext cx="2400000" cy="4802400"/>
          </a:xfrm>
        </p:spPr>
        <p:txBody>
          <a:bodyPr/>
          <a:lstStyle/>
          <a:p>
            <a:endParaRPr lang="en-UZ"/>
          </a:p>
        </p:txBody>
      </p:sp>
      <p:sp>
        <p:nvSpPr>
          <p:cNvPr id="10" name="Chart Placeholder 22">
            <a:extLst>
              <a:ext uri="{FF2B5EF4-FFF2-40B4-BE49-F238E27FC236}">
                <a16:creationId xmlns:a16="http://schemas.microsoft.com/office/drawing/2014/main" id="{1BE74FB2-1D73-647C-5C92-0AA274565BB5}"/>
              </a:ext>
            </a:extLst>
          </p:cNvPr>
          <p:cNvSpPr>
            <a:spLocks noGrp="1"/>
          </p:cNvSpPr>
          <p:nvPr>
            <p:ph type="chart" sz="quarter" idx="30"/>
          </p:nvPr>
        </p:nvSpPr>
        <p:spPr>
          <a:xfrm>
            <a:off x="8329800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7C4768-2F14-E327-6DA3-6E37F58CFA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31381" y="3535556"/>
            <a:ext cx="2396467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E210F19-1CD2-510F-9EF1-7A725C1F083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48693" y="35355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01CE4C3-5BFE-BA45-1C06-0F5D8259E68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54626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5754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EB1E-7063-62F6-6178-84A09252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24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88764-10F6-E04C-94EB-0287F12582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32E04-1353-E30E-552C-E54A3DA07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5" name="Chart Placeholder 22">
            <a:extLst>
              <a:ext uri="{FF2B5EF4-FFF2-40B4-BE49-F238E27FC236}">
                <a16:creationId xmlns:a16="http://schemas.microsoft.com/office/drawing/2014/main" id="{10D922AA-24B6-6B14-7A38-DBC7EDED764B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1237772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FB6B8F6-C436-9978-2F4B-4A4FAEFE52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54623" y="4123971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hart Placeholder 22">
            <a:extLst>
              <a:ext uri="{FF2B5EF4-FFF2-40B4-BE49-F238E27FC236}">
                <a16:creationId xmlns:a16="http://schemas.microsoft.com/office/drawing/2014/main" id="{1BE74FB2-1D73-647C-5C92-0AA274565BB5}"/>
              </a:ext>
            </a:extLst>
          </p:cNvPr>
          <p:cNvSpPr>
            <a:spLocks noGrp="1"/>
          </p:cNvSpPr>
          <p:nvPr>
            <p:ph type="chart" sz="quarter" idx="30"/>
          </p:nvPr>
        </p:nvSpPr>
        <p:spPr>
          <a:xfrm>
            <a:off x="8329800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7C4768-2F14-E327-6DA3-6E37F58CFA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57469" y="35355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E210F19-1CD2-510F-9EF1-7A725C1F083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48693" y="35355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01CE4C3-5BFE-BA45-1C06-0F5D8259E68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54626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hart Placeholder 22">
            <a:extLst>
              <a:ext uri="{FF2B5EF4-FFF2-40B4-BE49-F238E27FC236}">
                <a16:creationId xmlns:a16="http://schemas.microsoft.com/office/drawing/2014/main" id="{6034BEDD-4A10-0EE9-2B80-CC48F6463E58}"/>
              </a:ext>
            </a:extLst>
          </p:cNvPr>
          <p:cNvSpPr>
            <a:spLocks noGrp="1"/>
          </p:cNvSpPr>
          <p:nvPr>
            <p:ph type="chart" sz="quarter" idx="34"/>
          </p:nvPr>
        </p:nvSpPr>
        <p:spPr>
          <a:xfrm>
            <a:off x="4764900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AF6507D-02F3-DCED-4A26-289016D4AA4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592749" y="35355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1DD65D9A-82AD-5F53-C8F5-B476568A76B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604627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67448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har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EB1E-7063-62F6-6178-84A09252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24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88764-10F6-E04C-94EB-0287F12582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32E04-1353-E30E-552C-E54A3DA07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5" name="Chart Placeholder 22">
            <a:extLst>
              <a:ext uri="{FF2B5EF4-FFF2-40B4-BE49-F238E27FC236}">
                <a16:creationId xmlns:a16="http://schemas.microsoft.com/office/drawing/2014/main" id="{10D922AA-24B6-6B14-7A38-DBC7EDED764B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758041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FB6B8F6-C436-9978-2F4B-4A4FAEFE52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5733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hart Placeholder 22">
            <a:extLst>
              <a:ext uri="{FF2B5EF4-FFF2-40B4-BE49-F238E27FC236}">
                <a16:creationId xmlns:a16="http://schemas.microsoft.com/office/drawing/2014/main" id="{1BE74FB2-1D73-647C-5C92-0AA274565BB5}"/>
              </a:ext>
            </a:extLst>
          </p:cNvPr>
          <p:cNvSpPr>
            <a:spLocks noGrp="1"/>
          </p:cNvSpPr>
          <p:nvPr>
            <p:ph type="chart" sz="quarter" idx="30"/>
          </p:nvPr>
        </p:nvSpPr>
        <p:spPr>
          <a:xfrm>
            <a:off x="8735824" y="174471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7C4768-2F14-E327-6DA3-6E37F58CFA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81086" y="3537499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E210F19-1CD2-510F-9EF1-7A725C1F083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554717" y="3540182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01CE4C3-5BFE-BA45-1C06-0F5D8259E68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566167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hart Placeholder 22">
            <a:extLst>
              <a:ext uri="{FF2B5EF4-FFF2-40B4-BE49-F238E27FC236}">
                <a16:creationId xmlns:a16="http://schemas.microsoft.com/office/drawing/2014/main" id="{6034BEDD-4A10-0EE9-2B80-CC48F6463E58}"/>
              </a:ext>
            </a:extLst>
          </p:cNvPr>
          <p:cNvSpPr>
            <a:spLocks noGrp="1"/>
          </p:cNvSpPr>
          <p:nvPr>
            <p:ph type="chart" sz="quarter" idx="34"/>
          </p:nvPr>
        </p:nvSpPr>
        <p:spPr>
          <a:xfrm>
            <a:off x="3370625" y="174471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AF6507D-02F3-DCED-4A26-289016D4AA4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189519" y="3537499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1DD65D9A-82AD-5F53-C8F5-B476568A76B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189518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8B133C47-E461-5076-CFB7-81D33483F78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971041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610F9E3-7283-B27D-D134-C4587A57822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971041" y="35304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hart Placeholder 22">
            <a:extLst>
              <a:ext uri="{FF2B5EF4-FFF2-40B4-BE49-F238E27FC236}">
                <a16:creationId xmlns:a16="http://schemas.microsoft.com/office/drawing/2014/main" id="{55CE330B-87B2-E709-8431-E977F2430003}"/>
              </a:ext>
            </a:extLst>
          </p:cNvPr>
          <p:cNvSpPr>
            <a:spLocks noGrp="1"/>
          </p:cNvSpPr>
          <p:nvPr>
            <p:ph type="chart" sz="quarter" idx="39"/>
          </p:nvPr>
        </p:nvSpPr>
        <p:spPr>
          <a:xfrm>
            <a:off x="6152148" y="1744717"/>
            <a:ext cx="2037784" cy="168428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805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A9BB-4EB7-026F-4816-EB928B5D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00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15F750-4EF6-B33F-4FD2-2D9576B1F3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428C6-0B9B-0025-A8AE-3EE85EAAD7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C73C4683-1814-6BFA-2362-08272BB995A4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184191" y="2398620"/>
            <a:ext cx="9199200" cy="3875617"/>
          </a:xfrm>
        </p:spPr>
        <p:txBody>
          <a:bodyPr/>
          <a:lstStyle/>
          <a:p>
            <a:endParaRPr lang="en-U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24791E-5C2D-05F7-7815-AE0E39BA9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84358" y="1875366"/>
            <a:ext cx="9199033" cy="388800"/>
          </a:xfrm>
        </p:spPr>
        <p:txBody>
          <a:bodyPr anchor="b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06964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01C7-D54C-B4CE-4985-D871336E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7397F2-212D-3A9C-585D-F7362936EA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C6FE0-5103-FAEE-F71B-5E68DD283B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2109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ED2E36-BADF-8412-F354-96F2041DC9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1D5FD-C837-C92F-8E5D-69F1993012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5890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1066667" cy="4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/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9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9F8B48B-A8AD-77FC-5FB3-EA377031E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622DF3-6DD3-1A4B-AB63-BD25A7422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79DF15-6C5E-2267-1400-C11913CFE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E31007-767D-40BF-AB81-EF979EB7E14F}" type="datetimeFigureOut">
              <a:rPr lang="de-DE" smtClean="0"/>
              <a:t>19.08.2024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18D4D1-6017-2EB8-734E-D766964CC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3652AE-B7F8-7859-3BCD-6147A4610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4B90E6-9CBB-4FB0-9962-065CAF295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437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A7B8A4-ABCC-D9A5-163D-95AADEB96E20}"/>
              </a:ext>
            </a:extLst>
          </p:cNvPr>
          <p:cNvSpPr/>
          <p:nvPr userDrawn="1"/>
        </p:nvSpPr>
        <p:spPr>
          <a:xfrm>
            <a:off x="11582400" y="0"/>
            <a:ext cx="6096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017" y="1991065"/>
            <a:ext cx="10369550" cy="4283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829799" y="2011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399" y="6356351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10" b="1">
                <a:solidFill>
                  <a:schemeClr val="bg1"/>
                </a:solidFill>
              </a:defRPr>
            </a:lvl1pPr>
          </a:lstStyle>
          <a:p>
            <a:fld id="{CF6F24BE-8BEB-403A-BDCC-38E201D0662D}" type="slidenum">
              <a:rPr lang="en-ID" smtClean="0"/>
              <a:pPr/>
              <a:t>‹Nr.›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4385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</p:sldLayoutIdLst>
  <p:hf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46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23" indent="0" algn="l" defTabSz="914446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93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914446" indent="0" algn="l" defTabSz="914446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371669" indent="0" algn="l" defTabSz="914446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73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91" indent="0" algn="l" defTabSz="914446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73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65">
          <p15:clr>
            <a:srgbClr val="F26B43"/>
          </p15:clr>
        </p15:guide>
        <p15:guide id="2" orient="horz" pos="3240">
          <p15:clr>
            <a:srgbClr val="F26B43"/>
          </p15:clr>
        </p15:guide>
        <p15:guide id="3" pos="10364">
          <p15:clr>
            <a:srgbClr val="F26B43"/>
          </p15:clr>
        </p15:guide>
        <p15:guide id="4" pos="5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.jpe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EDC587-F10B-50CB-7BC4-8A25EAC71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064" y="4078615"/>
            <a:ext cx="8960219" cy="2253107"/>
          </a:xfrm>
        </p:spPr>
        <p:txBody>
          <a:bodyPr anchor="t" anchorCtr="0">
            <a:noAutofit/>
          </a:bodyPr>
          <a:lstStyle/>
          <a:p>
            <a:r>
              <a:rPr lang="de-DE" sz="4400" dirty="0"/>
              <a:t>WARUM SOLLTE SOFTWARE INVENTARISIERT WERDEN?</a:t>
            </a:r>
            <a:endParaRPr lang="en-GB" sz="4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AE6FB3-C75C-CB81-E565-57409D710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WARUM SOLLTE SOFTWARE INVENTARISIERT WERDEN?</a:t>
            </a:r>
            <a:endParaRPr lang="en-ID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66EC97-5F7F-F0A9-08D2-20C3527FB6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NAME: JÖRN WALTER
DATUM: AUGUST - 2024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E0C2E3-CA8C-11A5-4187-F0CF961435E7}"/>
              </a:ext>
            </a:extLst>
          </p:cNvPr>
          <p:cNvCxnSpPr>
            <a:cxnSpLocks/>
          </p:cNvCxnSpPr>
          <p:nvPr/>
        </p:nvCxnSpPr>
        <p:spPr>
          <a:xfrm>
            <a:off x="694583" y="3947073"/>
            <a:ext cx="149504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646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F1C01D-9ED1-F26D-15DE-17FE2E81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EINFÜHRUNG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8301D3-700A-2188-4AA6-751E55EAB9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9247431" y="2593730"/>
            <a:ext cx="5279537" cy="365125"/>
          </a:xfrm>
        </p:spPr>
        <p:txBody>
          <a:bodyPr/>
          <a:lstStyle/>
          <a:p>
            <a:r>
              <a:rPr lang="de-DE" dirty="0"/>
              <a:t>WARUM SOLLTE SOFTWARE INVENTARISIERT WERDEN?</a:t>
            </a:r>
            <a:endParaRPr lang="en-ID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FA3299-C310-0050-CC06-D34E5205B3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2</a:t>
            </a:fld>
            <a:endParaRPr lang="en-ID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BB359E2F-D92C-8DAE-331F-70432C4D6E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1813" r="21813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698E7A1-3DF6-F077-6D32-FF431003C4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Software-Inventarisierung bezieht sich auf den Prozess der systematischen Erfassung und Verwaltung aller Software-Anwendungen innerhalb eines Unternehmens. Dies beinhaltet das Identifizieren, Überwachen und Verwalten von Software-Lizenzen, Versionen, Nutzungsraten und Hardware-Kompatibilität. Die Relevanz dieser Praxis für Unternehmen ist immens, da sie wichtige Einblicke in den IT-Bestand liefert und dazu beiträgt, Ressourcen effizient zu nutzen und Kompatibilitätsprobleme zu vermeiden.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3C941E-8CA7-AE83-7943-B8449A8899E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EINFÜHRUNG IN DIE SOFTWARE-INVENTARISIERUNG</a:t>
            </a:r>
          </a:p>
        </p:txBody>
      </p:sp>
    </p:spTree>
    <p:extLst>
      <p:ext uri="{BB962C8B-B14F-4D97-AF65-F5344CB8AC3E}">
        <p14:creationId xmlns:p14="http://schemas.microsoft.com/office/powerpoint/2010/main" val="280700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206E7-7412-2140-1D1E-8B1B8F4C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VORTEILE DER SOFTWARE-INVENTARISIERUNG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8E1BD85-5BD4-0DB8-B47B-087A647306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9292649" y="2548512"/>
            <a:ext cx="5189101" cy="365125"/>
          </a:xfrm>
        </p:spPr>
        <p:txBody>
          <a:bodyPr/>
          <a:lstStyle/>
          <a:p>
            <a:r>
              <a:rPr lang="de-DE" dirty="0"/>
              <a:t>WARUM SOLLTE SOFTWARE INVENTARISIERT WERDEN?</a:t>
            </a:r>
            <a:endParaRPr lang="en-ID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CE16102-5C57-5341-3633-4D509BA889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3</a:t>
            </a:fld>
            <a:endParaRPr lang="en-ID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B414AD2-8436-9004-48F5-392B1E303A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Durch die Inventarisierung kann ein Unternehmen unnötige Ausgaben vermeiden, indem es doppelte oder ungenutzte Software identifiziert. Dies ermöglicht die Optimierung der Software-Budgets und die effektive Nutzung von Lizenzen.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B3AFA8C-1975-B993-3D61-EBCD0DFCD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Mit einem detaillierten Überblick über die installierte Software können IT-Abteilungen effizienter arbeiten. Dies reduziert die Zeit und den Aufwand für die Verwaltung von Software-Updates und die Behebung von Problemen.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2F79BF4-B4B9-146B-00EA-7A20C8D90F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KOSTENKONTROLLE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BF408D2-9146-CF86-5BA1-F7DC2733DE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EFFIZIENTE IT-VERWALTUNG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116BF767-504A-B106-1C10-00CFF2FA2A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Eine gründliche Software-Inventarisierung hilft, die Einhaltung von Lizenzvereinbarungen zu gewährleisten und Vorbereitung auf Audits zu verbessern. Unternehmen können so rechtliche Probleme und Strafen vermeiden.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CB267D5-434F-F4ED-4706-ABFF0BF231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COMPLIANCE UND AUDITS</a:t>
            </a:r>
          </a:p>
        </p:txBody>
      </p:sp>
    </p:spTree>
    <p:extLst>
      <p:ext uri="{BB962C8B-B14F-4D97-AF65-F5344CB8AC3E}">
        <p14:creationId xmlns:p14="http://schemas.microsoft.com/office/powerpoint/2010/main" val="2782470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7FA677-97A6-3ACF-3EFD-2E66B1233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679" y="619623"/>
            <a:ext cx="6878888" cy="1633247"/>
          </a:xfrm>
        </p:spPr>
        <p:txBody>
          <a:bodyPr/>
          <a:lstStyle/>
          <a:p>
            <a:r>
              <a:rPr lang="de-DE" dirty="0"/>
              <a:t>RECHTLICHE UND SICHERHEITSASPEKTE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703996-9575-2A6D-BA84-6FBA6BC092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9352939" y="2488222"/>
            <a:ext cx="5068521" cy="365125"/>
          </a:xfrm>
        </p:spPr>
        <p:txBody>
          <a:bodyPr/>
          <a:lstStyle/>
          <a:p>
            <a:r>
              <a:rPr lang="de-DE" dirty="0"/>
              <a:t>WARUM SOLLTE SOFTWARE INVENTARISIERT WERDEN?</a:t>
            </a:r>
            <a:endParaRPr lang="en-ID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ADFD24-ECF0-4891-468B-12155E6819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4</a:t>
            </a:fld>
            <a:endParaRPr lang="en-ID"/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F40836E2-18FF-5A7A-153D-C27A35C229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6667" r="16667"/>
          <a:stretch>
            <a:fillRect/>
          </a:stretch>
        </p:blipFill>
        <p:spPr/>
      </p:pic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60FD9704-12D8-CC32-663B-F56ABAB1A53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6667" b="16667"/>
          <a:stretch>
            <a:fillRect/>
          </a:stretch>
        </p:blipFill>
        <p:spPr/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380A8F1-4EC3-E43F-E498-6C1C9E2C84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Die Einhaltung von Software-Lizenzvereinbarungen ist gesetzlich vorgeschrieben. Ein Verstoß kann zu erheblichen rechtlichen Problemen und finanziellen Strafen führen. Eine gute Inventarisierung hilft, Lizenzkonformität zu gewährleisten.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55C07E4-4A08-A1E5-855E-3EF89A16564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Ungepatchte oder veraltete Software stellt ein erhebliches Sicherheitsrisiko dar. Eine umfassende Inventarisierung hilft, Schwachstellen zu identifizieren und sicherzustellen, dass alle Systeme auf dem neuesten Stand sind.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3712CF9-55EF-4E3D-1824-98E725539A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RECHTLICHE ANFORDERUNGEN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76ED771-0DCC-3D53-1578-8F2C1AB497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SICHERHEITSASPEKTE</a:t>
            </a:r>
          </a:p>
        </p:txBody>
      </p:sp>
    </p:spTree>
    <p:extLst>
      <p:ext uri="{BB962C8B-B14F-4D97-AF65-F5344CB8AC3E}">
        <p14:creationId xmlns:p14="http://schemas.microsoft.com/office/powerpoint/2010/main" val="189945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CD08D0-5825-DE6E-70FE-C4DCA0307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BEST PRACTICES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C29FA6-5C10-46C4-2EB5-4FADA6A629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9217286" y="2623875"/>
            <a:ext cx="5339827" cy="365125"/>
          </a:xfrm>
        </p:spPr>
        <p:txBody>
          <a:bodyPr/>
          <a:lstStyle/>
          <a:p>
            <a:r>
              <a:rPr lang="de-DE" dirty="0"/>
              <a:t>WARUM SOLLTE SOFTWARE INVENTARISIERT WERDEN?</a:t>
            </a:r>
            <a:endParaRPr lang="en-ID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03AF714-614A-3623-F5E6-9EBF6B466A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5</a:t>
            </a:fld>
            <a:endParaRPr lang="en-ID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FF51D6-2631-8A41-F354-F879375334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Halten Sie Ihre Software-Inventardatenbanken regelmäßig auf dem neuesten Stand. Dies gewährleistet, dass alle Informationen aktuell und genau sind, insbesondere bei neuen Installationen oder Deinstallationen.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7561356-7B44-0B8F-85FA-1923A6508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Verwenden Sie automatisierte Werkzeuge zur Erfassung und Verwaltung von Software-Daten. Diese reduzieren den manuellen Aufwand und erhöhen die Genauigkeit der Inventarisierung.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8C3032E-1314-F5E9-B3E1-A32FCF4259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REGELMÄSSIGE UPDATES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80D00C3-6431-6926-DCC8-9E874AD8D2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AUTOMATISIERTE WERKZEUGE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EBBC253-3DEA-5B7D-C8BF-9F15F9946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Stellen Sie sicher, dass alle Mitarbeiter ausreichend geschult sind, um die Bedeutung der Software-Inventarisierung zu verstehen und wie sie dabei helfen können. Dies fördert eine Kultur der Compliance und Effizienz.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01FD012-D408-26B1-9947-706B9CBFD0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SCHULUNG DER MITARBEITER</a:t>
            </a:r>
          </a:p>
        </p:txBody>
      </p:sp>
    </p:spTree>
    <p:extLst>
      <p:ext uri="{BB962C8B-B14F-4D97-AF65-F5344CB8AC3E}">
        <p14:creationId xmlns:p14="http://schemas.microsoft.com/office/powerpoint/2010/main" val="417564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2621280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TOOL</a:t>
                      </a:r>
                      <a:endParaRPr lang="en-US"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FUNKTIONEN</a:t>
                      </a:r>
                      <a:endParaRPr lang="en-US"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VORTEILE</a:t>
                      </a:r>
                      <a:endParaRPr lang="en-US"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Spiceworks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Kostenlos, umfassende Inventarisierungsfunktionen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Einfach zu bedienen, gute Community-Unterstützung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Flexera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Lizenzverwaltung, Compliance und Sicherheitsanalyse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Erweiterte Funktionen, detaillierte Berichte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ServiceNow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Integrierte IT-Services, Automatisierung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Skalierbar, umfassende ITSM-Lösung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ManageEngine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Software-Asset-Management, Lizenz-Compliance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Benutzerfreundlich, umfassende Berichte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596900" y="571500"/>
            <a:ext cx="10363200" cy="9525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Montserrat ExtraBold"/>
              </a:rPr>
              <a:t>TOOLS FÜR DIE SOFTWARE-INVENTARISIERUNG</a:t>
            </a:r>
            <a:endParaRPr lang="en-US" sz="4400" dirty="0">
              <a:latin typeface="Montserrat ExtraBold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9700" y="6350000"/>
            <a:ext cx="6096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21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 algn="ctr"/>
              <a:t>6</a:t>
            </a:fld>
            <a:endParaRPr lang="en-US" sz="121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/>
          <p:cNvGraphicFramePr/>
          <p:nvPr>
            <p:extLst>
              <p:ext uri="{D42A27DB-BD31-4B8C-83A1-F6EECF244321}">
                <p14:modId xmlns:p14="http://schemas.microsoft.com/office/powerpoint/2010/main" val="2313222196"/>
              </p:ext>
            </p:extLst>
          </p:nvPr>
        </p:nvGraphicFramePr>
        <p:xfrm>
          <a:off x="1193800" y="1727200"/>
          <a:ext cx="20320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val="1444052008"/>
              </p:ext>
            </p:extLst>
          </p:nvPr>
        </p:nvGraphicFramePr>
        <p:xfrm>
          <a:off x="8318500" y="1727200"/>
          <a:ext cx="20320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9700" y="6350000"/>
            <a:ext cx="6096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21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 algn="ctr"/>
              <a:t>7</a:t>
            </a:fld>
            <a:endParaRPr lang="en-US" sz="121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1C24559-48B6-4A4B-8A18-1471E2DC344A}"/>
              </a:ext>
            </a:extLst>
          </p:cNvPr>
          <p:cNvSpPr txBox="1"/>
          <p:nvPr/>
        </p:nvSpPr>
        <p:spPr>
          <a:xfrm>
            <a:off x="596900" y="571500"/>
            <a:ext cx="10363200" cy="9525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r>
              <a:rPr lang="de-DE" sz="4400">
                <a:latin typeface="Montserrat ExtraBold"/>
              </a:rPr>
              <a:t>VERGLEICH VERSCHIEDENER INVENTARISIERUNGSMETHODEN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5472BC0-300F-4921-A70A-5F5C8B2046E1}"/>
              </a:ext>
            </a:extLst>
          </p:cNvPr>
          <p:cNvSpPr txBox="1"/>
          <p:nvPr/>
        </p:nvSpPr>
        <p:spPr>
          <a:xfrm>
            <a:off x="1752600" y="2349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Montserrat ExtraBold"/>
              </a:rPr>
              <a:t>65%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1D5D10E-541A-444A-A203-5B2DDC4BE206}"/>
              </a:ext>
            </a:extLst>
          </p:cNvPr>
          <p:cNvSpPr txBox="1"/>
          <p:nvPr/>
        </p:nvSpPr>
        <p:spPr>
          <a:xfrm>
            <a:off x="8877300" y="2349500"/>
            <a:ext cx="9144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1">
            <a:spAutoFit/>
          </a:bodyPr>
          <a:lstStyle/>
          <a:p>
            <a:pPr algn="ctr"/>
            <a:r>
              <a:rPr lang="de-DE" sz="2400">
                <a:latin typeface="Montserrat ExtraBold"/>
              </a:rPr>
              <a:t>35%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145E2CA-B157-4758-BAF3-2197F2DD8453}"/>
              </a:ext>
            </a:extLst>
          </p:cNvPr>
          <p:cNvSpPr txBox="1"/>
          <p:nvPr/>
        </p:nvSpPr>
        <p:spPr>
          <a:xfrm>
            <a:off x="1028700" y="3530600"/>
            <a:ext cx="2387600" cy="482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1250" b="1"/>
              <a:t>AUTOMATISIERTE METHODEN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B01E4EB-0BEA-4ADA-AD87-5753D4DB387C}"/>
              </a:ext>
            </a:extLst>
          </p:cNvPr>
          <p:cNvSpPr txBox="1"/>
          <p:nvPr/>
        </p:nvSpPr>
        <p:spPr>
          <a:xfrm>
            <a:off x="1028700" y="4127500"/>
            <a:ext cx="2387600" cy="24003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200">
                <a:latin typeface="Open Sans"/>
                <a:ea typeface="Open Sans"/>
                <a:cs typeface="Open Sans"/>
              </a:rPr>
              <a:t>Automatisierte Methoden verwenden spezialisierte Software-Tools, um den Prozess der Software-Inventarisierung zu rationalisieren. Sie bieten eine hohe Genauigkeit und sparen Zeit.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1877181-27F6-40CB-A84E-D57F349E0EBC}"/>
              </a:ext>
            </a:extLst>
          </p:cNvPr>
          <p:cNvSpPr txBox="1"/>
          <p:nvPr/>
        </p:nvSpPr>
        <p:spPr>
          <a:xfrm>
            <a:off x="8140700" y="3530600"/>
            <a:ext cx="2387600" cy="482600"/>
          </a:xfrm>
          <a:prstGeom prst="rect">
            <a:avLst/>
          </a:prstGeom>
          <a:noFill/>
        </p:spPr>
        <p:txBody>
          <a:bodyPr vertOverflow="overflow" vert="horz" wrap="square" rtlCol="0" anchor="b" anchorCtr="1">
            <a:spAutoFit/>
          </a:bodyPr>
          <a:lstStyle/>
          <a:p>
            <a:pPr algn="ctr"/>
            <a:r>
              <a:rPr lang="de-DE" sz="1250" b="1"/>
              <a:t>MANUELLE METHODEN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75A2CED-D1A2-4864-8069-372A74CBB705}"/>
              </a:ext>
            </a:extLst>
          </p:cNvPr>
          <p:cNvSpPr txBox="1"/>
          <p:nvPr/>
        </p:nvSpPr>
        <p:spPr>
          <a:xfrm>
            <a:off x="8140700" y="4127500"/>
            <a:ext cx="2387600" cy="24003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de-DE" sz="1200">
                <a:latin typeface="Open Sans"/>
                <a:ea typeface="Open Sans"/>
                <a:cs typeface="Open Sans"/>
              </a:rPr>
              <a:t>Manuelle Methoden erfordern mehr Zeit und sind fehleranfällig. Sie beinhalten das manuelle Aufzeichnen und Verwalten von Software-Daten auf Papier oder in Tabellen.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C7ACB4D-C4C2-E447-724B-5D7FBC57B9A3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583792" y="2039815"/>
            <a:ext cx="2400000" cy="44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13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53C043-8D8F-097C-994B-06366667F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789" y="570115"/>
            <a:ext cx="3550857" cy="5725248"/>
          </a:xfrm>
        </p:spPr>
        <p:txBody>
          <a:bodyPr/>
          <a:lstStyle/>
          <a:p>
            <a:r>
              <a:rPr lang="de-DE" sz="3600" dirty="0"/>
              <a:t>FALLSTUDIEN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4D3AA2B-702E-87D1-0B3E-F217FBBE2C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9307722" y="2533440"/>
            <a:ext cx="5158956" cy="365125"/>
          </a:xfrm>
        </p:spPr>
        <p:txBody>
          <a:bodyPr/>
          <a:lstStyle/>
          <a:p>
            <a:r>
              <a:rPr lang="de-DE" dirty="0"/>
              <a:t>WARUM SOLLTE SOFTWARE INVENTARISIERT WERDEN?</a:t>
            </a:r>
            <a:endParaRPr lang="en-ID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C1F39C-3B34-0AFC-81AD-01F4D7B15F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8</a:t>
            </a:fld>
            <a:endParaRPr lang="en-ID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3A3FE8D3-2670-45C2-051F-8CF4691E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7633" r="37633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A30B2A6-922D-A162-0DA8-A2DD5B1B9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Mehrere Unternehmen haben durch die Implementierung von Software-Inventarisierung signifikante Vorteile erzielt. Zum Beispiel konnte ein führendes IT-Dienstleistungsunternehmen seine IT-Kosten um 20% senken und die Compliance aufrecht erhalten. Ein anderer Fall zeigt, dass eine Behörde durch die Einführung eines automatisierten Inventarisierungssystems die Sicherheitsrisiken erheblich reduzieren konnte.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DC9D91B-AA24-9F0E-4302-BF033239B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ERFOLGSGESCHICHTEN VON UNTERNEHMEN</a:t>
            </a:r>
          </a:p>
        </p:txBody>
      </p:sp>
    </p:spTree>
    <p:extLst>
      <p:ext uri="{BB962C8B-B14F-4D97-AF65-F5344CB8AC3E}">
        <p14:creationId xmlns:p14="http://schemas.microsoft.com/office/powerpoint/2010/main" val="281282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3FFE46-FC00-9F39-113B-599CD2607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HERAUSFORDERUNGEN UND LÖSUNGEN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8996CC-D698-0EEF-FE09-1A3F5F4902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9357963" y="2483198"/>
            <a:ext cx="5058473" cy="365125"/>
          </a:xfrm>
        </p:spPr>
        <p:txBody>
          <a:bodyPr/>
          <a:lstStyle/>
          <a:p>
            <a:r>
              <a:rPr lang="de-DE" dirty="0"/>
              <a:t>WARUM SOLLTE SOFTWARE INVENTARISIERT WERDEN?</a:t>
            </a:r>
            <a:endParaRPr lang="en-ID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8445B7-D6F4-37DA-0365-07358D28C2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9</a:t>
            </a:fld>
            <a:endParaRPr lang="en-ID"/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0608890F-62C5-03F9-4F0C-2F89CED804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7" r="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9D94FDF-A208-8CA2-0A9F-06B464CE387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/>
              <a:t>Zu den häufigsten Herausforderungen gehören der hohe initiale Aufwand, Zeit- und Ressourceninvestitionen, sowie die Steigerung der Akzeptanz und Nutzung der Inventarisierungswerkzeuge durch die Mitarbeiter.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CB40CCA-5F4C-DD0C-A8A6-769BD085F61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de-DE" dirty="0"/>
              <a:t>Diese Herausforderungen können durch den Einsatz von benutzerfreundlichen und automatisierten Werkzeugen, regelmäßige Schulungen und klare Kommunikation der Vorteile der Inventarisierung für alle Beteiligten bewältigt werden.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7BD5DFB-4155-3357-8DA6-ACE26633B52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DE"/>
              <a:t>HERAUSFORDERUNGEN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9147CC5-1A0E-158F-6C0A-FCBA640B905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de-DE"/>
              <a:t>LÖSUNGEN</a:t>
            </a:r>
          </a:p>
        </p:txBody>
      </p:sp>
    </p:spTree>
    <p:extLst>
      <p:ext uri="{BB962C8B-B14F-4D97-AF65-F5344CB8AC3E}">
        <p14:creationId xmlns:p14="http://schemas.microsoft.com/office/powerpoint/2010/main" val="1167767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2097024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KOSTENFAKTOR</a:t>
                      </a:r>
                      <a:endParaRPr lang="en-US"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BESCHREIBUNG</a:t>
                      </a:r>
                      <a:endParaRPr lang="en-US"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NUTZEN</a:t>
                      </a:r>
                      <a:endParaRPr lang="en-US" sz="14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5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Lizenzen für Inventarisierungstools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Kosten für den Erwerb und die Wartung von Tools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Langfristige Einsparungen durch effiziente Verwaltung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Mitarbeiterschulung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Schulungskosten für das Personal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Bessere Nutzung und Akzeptanz der Tools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Initialer Implementierungsaufwand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Zeit und Ressourcen für die Einrichtung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3222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Verbesserte Compliance und Kosteneffizienz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2E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596900" y="571500"/>
            <a:ext cx="10363200" cy="95250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Montserrat ExtraBold"/>
              </a:rPr>
              <a:t>KOSTEN-NUTZEN-ANALYSE</a:t>
            </a:r>
            <a:endParaRPr lang="en-US" sz="4400" dirty="0">
              <a:latin typeface="Montserrat ExtraBold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9700" y="6350000"/>
            <a:ext cx="609600" cy="355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21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 algn="ctr"/>
              <a:t>10</a:t>
            </a:fld>
            <a:endParaRPr lang="en-US" sz="121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846138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D0347-71AE-3ED2-7A62-7CEDFACD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ZUKÜNFTIGE ENTWICKLUNG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FD9E910-6E35-EA2A-BCE3-05F42D25CF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9297673" y="2543488"/>
            <a:ext cx="5179053" cy="365125"/>
          </a:xfrm>
        </p:spPr>
        <p:txBody>
          <a:bodyPr/>
          <a:lstStyle/>
          <a:p>
            <a:r>
              <a:rPr lang="de-DE" dirty="0"/>
              <a:t>WARUM SOLLTE SOFTWARE INVENTARISIERT WERDEN?</a:t>
            </a:r>
            <a:endParaRPr lang="en-ID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77A8AC-F722-8BA0-9E9F-11865B1B7B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11</a:t>
            </a:fld>
            <a:endParaRPr lang="en-ID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E0563B00-CC36-31D1-9772-32DCD32C5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1580" r="31580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30866EE-D0CA-90DC-FE10-8F4173F6BB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Die Zukunft der Software-Inventarisierung wird von weiteren Automatisierungslösungen, KI-gestützter Analyse und Cloud-basierten Systemen bestimmt. Diese neuen Technologien werden die Effizienz weiter steigern und Unternehmen ermöglichen, noch präziser und schneller auf Veränderungen zu reagieren.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3D1B989-B83D-70A3-CC08-E142F3283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TRENDS UND ENTWICKLUNGEN</a:t>
            </a:r>
          </a:p>
        </p:txBody>
      </p:sp>
    </p:spTree>
    <p:extLst>
      <p:ext uri="{BB962C8B-B14F-4D97-AF65-F5344CB8AC3E}">
        <p14:creationId xmlns:p14="http://schemas.microsoft.com/office/powerpoint/2010/main" val="647400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920FD-9F1E-A562-B848-CD562C367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ZUSAMMENFASSUNG UND SCHLUSSFOLGERUNGEN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09CADBB-87E6-4EF3-9979-E7E6BDC731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9282601" y="2558561"/>
            <a:ext cx="5209198" cy="365125"/>
          </a:xfrm>
        </p:spPr>
        <p:txBody>
          <a:bodyPr/>
          <a:lstStyle/>
          <a:p>
            <a:r>
              <a:rPr lang="de-DE" dirty="0"/>
              <a:t>WARUM SOLLTE SOFTWARE INVENTARISIERT WERDEN?</a:t>
            </a:r>
            <a:endParaRPr lang="en-ID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D911AD-A828-53E5-1665-2A572BB501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12</a:t>
            </a:fld>
            <a:endParaRPr lang="en-ID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42F6CF0-E823-D581-45D9-27D336EA2E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Software-Inventarisierung ist ein entscheidender Prozess, der Unternehmen hilft, Kosten zu senken, die Effizienz zu steigern und Compliance zu gewährleisten.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CD1FC36-13B1-00EB-60A6-332D9A2E1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Der Einsatz moderner Technologien und Tools spielt eine zentrale Rolle für den Erfolg der Software-Inventarisierung. Automatisierung und KI werden weiterhin an Bedeutung gewinnen.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A861322-2255-3B52-C910-E445DD868C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WICHTIGSTE ERKENNTNISSE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F0FE8D9-A05D-6531-86A8-1E103FB453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ROLLE DER TECHNOLOGIE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F31B074-AF4A-B77A-1D0A-0A4EA1E847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/>
              <a:t>Die kontinuierliche Weiterentwicklung und Anpassung an neue Technologien wird Unternehmen helfen, ihre IT-Strategien zu optimieren und auf kommende Herausforderungen vorbereitet zu sein.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1A47E0B-C313-9E62-6911-E4A681A05C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/>
              <a:t>ZUKUNFTSPERSPEKTIVEN</a:t>
            </a:r>
          </a:p>
        </p:txBody>
      </p:sp>
    </p:spTree>
    <p:extLst>
      <p:ext uri="{BB962C8B-B14F-4D97-AF65-F5344CB8AC3E}">
        <p14:creationId xmlns:p14="http://schemas.microsoft.com/office/powerpoint/2010/main" val="4125552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cean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58F7"/>
      </a:accent1>
      <a:accent2>
        <a:srgbClr val="FE7032"/>
      </a:accent2>
      <a:accent3>
        <a:srgbClr val="91BED4"/>
      </a:accent3>
      <a:accent4>
        <a:srgbClr val="FFC000"/>
      </a:accent4>
      <a:accent5>
        <a:srgbClr val="D9E8F5"/>
      </a:accent5>
      <a:accent6>
        <a:srgbClr val="FFAD8D"/>
      </a:accent6>
      <a:hlink>
        <a:srgbClr val="0563C1"/>
      </a:hlink>
      <a:folHlink>
        <a:srgbClr val="954F72"/>
      </a:folHlink>
    </a:clrScheme>
    <a:fontScheme name="Montserrat ExtraBold - Open Sans">
      <a:majorFont>
        <a:latin typeface="Montserrat Extra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496C8CE-64C7-4A4E-AB89-C46CB544DF82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794</Words>
  <Application>Microsoft Office PowerPoint</Application>
  <PresentationFormat>Breitbild</PresentationFormat>
  <Paragraphs>101</Paragraphs>
  <Slides>12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Cascadia Mono SemiBold</vt:lpstr>
      <vt:lpstr>Montserrat ExtraBold</vt:lpstr>
      <vt:lpstr>Open Sans</vt:lpstr>
      <vt:lpstr>Office</vt:lpstr>
      <vt:lpstr>Ocean</vt:lpstr>
      <vt:lpstr>WARUM SOLLTE SOFTWARE INVENTARISIERT WERDEN?</vt:lpstr>
      <vt:lpstr>EINFÜHRUNG</vt:lpstr>
      <vt:lpstr>VORTEILE DER SOFTWARE-INVENTARISIERUNG</vt:lpstr>
      <vt:lpstr>RECHTLICHE UND SICHERHEITSASPEKTE</vt:lpstr>
      <vt:lpstr>BEST PRACTICES</vt:lpstr>
      <vt:lpstr>PowerPoint-Präsentation</vt:lpstr>
      <vt:lpstr>PowerPoint-Präsentation</vt:lpstr>
      <vt:lpstr>FALLSTUDIEN</vt:lpstr>
      <vt:lpstr>HERAUSFORDERUNGEN UND LÖSUNGEN</vt:lpstr>
      <vt:lpstr>PowerPoint-Präsentation</vt:lpstr>
      <vt:lpstr>ZUKÜNFTIGE ENTWICKLUNG</vt:lpstr>
      <vt:lpstr>ZUSAMMENFASSUNG UND SCHLUSSFOLGERUNGEN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2024-08-19T19:15:35Z</dcterms:created>
  <dcterms:modified xsi:type="dcterms:W3CDTF">2024-08-19T19:24:29Z</dcterms:modified>
</cp:coreProperties>
</file>