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microsoft.com/office/2020/02/relationships/classificationlabels" Target="docMetadata/LabelInfo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21"/>
  </p:notesMasterIdLst>
  <p:sldIdLst>
    <p:sldId id="312" r:id="rId3"/>
    <p:sldId id="313" r:id="rId4"/>
    <p:sldId id="314" r:id="rId5"/>
    <p:sldId id="315" r:id="rId6"/>
    <p:sldId id="256" r:id="rId7"/>
    <p:sldId id="316" r:id="rId8"/>
    <p:sldId id="317" r:id="rId9"/>
    <p:sldId id="318" r:id="rId10"/>
    <p:sldId id="326" r:id="rId11"/>
    <p:sldId id="319" r:id="rId12"/>
    <p:sldId id="327" r:id="rId13"/>
    <p:sldId id="320" r:id="rId14"/>
    <p:sldId id="321" r:id="rId15"/>
    <p:sldId id="328" r:id="rId16"/>
    <p:sldId id="322" r:id="rId17"/>
    <p:sldId id="323" r:id="rId18"/>
    <p:sldId id="324" r:id="rId19"/>
    <p:sldId id="325" r:id="rId2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8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44" y="7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örn Walter" userId="fbb3fe80-3616-468d-a4ce-7666e7f1ce7e" providerId="ADAL" clId="{B9944D90-6D84-4A9A-ABCE-D6AFBB29EFB7}"/>
    <pc:docChg chg="undo custSel addSld delSld">
      <pc:chgData name="Jörn Walter" userId="fbb3fe80-3616-468d-a4ce-7666e7f1ce7e" providerId="ADAL" clId="{B9944D90-6D84-4A9A-ABCE-D6AFBB29EFB7}" dt="2024-10-11T10:23:52.007" v="1" actId="680"/>
      <pc:docMkLst>
        <pc:docMk/>
      </pc:docMkLst>
      <pc:sldChg chg="new del">
        <pc:chgData name="Jörn Walter" userId="fbb3fe80-3616-468d-a4ce-7666e7f1ce7e" providerId="ADAL" clId="{B9944D90-6D84-4A9A-ABCE-D6AFBB29EFB7}" dt="2024-10-11T10:23:52.007" v="1" actId="680"/>
        <pc:sldMkLst>
          <pc:docMk/>
          <pc:sldMk cId="1564711317" sldId="329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50535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E84B-49D1-AEA8-D36C86C2CAF2}"/>
              </c:ext>
            </c:extLst>
          </c:dPt>
          <c:dPt>
            <c:idx val="1"/>
            <c:bubble3D val="0"/>
            <c:spPr>
              <a:solidFill>
                <a:srgbClr val="F0F0F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E84B-49D1-AEA8-D36C86C2CAF2}"/>
              </c:ext>
            </c:extLst>
          </c:dPt>
          <c:cat>
            <c:strRef>
              <c:f>Sheet1!$A$2:$A$3</c:f>
              <c:strCache>
                <c:ptCount val="2"/>
                <c:pt idx="0">
                  <c:v>Geprüfte Systeme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0.6</c:v>
                </c:pt>
                <c:pt idx="1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84B-49D1-AEA8-D36C86C2CA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50535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CFC1-4DED-ABE8-EA1289ED17FE}"/>
              </c:ext>
            </c:extLst>
          </c:dPt>
          <c:dPt>
            <c:idx val="1"/>
            <c:bubble3D val="0"/>
            <c:spPr>
              <a:solidFill>
                <a:srgbClr val="F0F0F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CFC1-4DED-ABE8-EA1289ED17FE}"/>
              </c:ext>
            </c:extLst>
          </c:dPt>
          <c:cat>
            <c:strRef>
              <c:f>Sheet1!$A$2:$A$3</c:f>
              <c:strCache>
                <c:ptCount val="2"/>
                <c:pt idx="0">
                  <c:v>Nicht Geprüfte Systeme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0.25</c:v>
                </c:pt>
                <c:pt idx="1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FC1-4DED-ABE8-EA1289ED17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50535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A110-439E-8588-96EF0666F295}"/>
              </c:ext>
            </c:extLst>
          </c:dPt>
          <c:dPt>
            <c:idx val="1"/>
            <c:bubble3D val="0"/>
            <c:spPr>
              <a:solidFill>
                <a:srgbClr val="F0F0F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A110-439E-8588-96EF0666F295}"/>
              </c:ext>
            </c:extLst>
          </c:dPt>
          <c:cat>
            <c:strRef>
              <c:f>Sheet1!$A$2:$A$3</c:f>
              <c:strCache>
                <c:ptCount val="2"/>
                <c:pt idx="0">
                  <c:v>Aktualisierungen geplant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0.15</c:v>
                </c:pt>
                <c:pt idx="1">
                  <c:v>0.85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110-439E-8588-96EF0666F2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16148A-DA9F-4C9C-925C-7D3A54B625C2}" type="datetimeFigureOut">
              <a:rPr lang="de-DE" smtClean="0"/>
              <a:t>11.10.2024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606E71-2887-4548-AA00-AA8EC17A54E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9508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606E71-2887-4548-AA00-AA8EC17A54ED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03370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6AD467-BE55-F037-42FD-3C5E57C3F8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AD1381D-51B5-4E7C-ACBD-44386B0D40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E55F29F-503F-1167-FAF3-4FA84C405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310A6-5962-4E37-AC10-08077200C054}" type="datetimeFigureOut">
              <a:rPr lang="de-DE" smtClean="0"/>
              <a:t>11.10.2024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62BB299-0199-C908-A5B0-4801F9FAF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5915C29-171E-897A-7C0E-1E332633E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D562A-8476-44C7-BE39-B21BE39F7E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3937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7E24E5-A571-27CE-19AF-6022F8B2C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C37B07D-6B0D-5227-38E7-19D54DFEA4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426B4A4-FF67-E712-5134-D282E37A1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310A6-5962-4E37-AC10-08077200C054}" type="datetimeFigureOut">
              <a:rPr lang="de-DE" smtClean="0"/>
              <a:t>11.10.2024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FC5B3CC-8F76-3610-9E09-9506C2355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CAD17D5-414B-6901-8854-C6CB3409D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D562A-8476-44C7-BE39-B21BE39F7E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8294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619E21-3CFC-03D8-A481-5B1E52F86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A604499-C49C-36C4-F6B7-FED471EC9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025883F-A18D-1C3B-7302-F6ED9F270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310A6-5962-4E37-AC10-08077200C054}" type="datetimeFigureOut">
              <a:rPr lang="de-DE" smtClean="0"/>
              <a:t>11.10.2024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E9AA19E-D2A5-6369-00C9-B8A2D43DB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74A3754-F6EB-4D8F-E513-618DBACF8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D562A-8476-44C7-BE39-B21BE39F7E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9733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8F0E3D-18D2-1654-D68D-7E4163A31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7E340E-5BF1-59AD-13D2-C233D8C87F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6FBEA32-2CAE-C839-8A31-435A2096C1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281622F-8684-02E1-C032-474463F7C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310A6-5962-4E37-AC10-08077200C054}" type="datetimeFigureOut">
              <a:rPr lang="de-DE" smtClean="0"/>
              <a:t>11.10.2024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748842-4807-CBC2-F29D-0EF644D2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F5349A-7E04-86B9-AA0E-A13661400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D562A-8476-44C7-BE39-B21BE39F7E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3184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1BE14D-0023-F17E-5D84-2D5AED2C1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D1171C1-5C0E-349A-1B4A-81D6556406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DE4F568-CD3A-5776-AEA0-3D6F75D80D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F2092DA-25EB-7068-5484-7219EC1668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F51B713-F7AD-48D5-0ED1-1AB2994A88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D7B3611F-E437-2BA2-6F99-F71C50D55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310A6-5962-4E37-AC10-08077200C054}" type="datetimeFigureOut">
              <a:rPr lang="de-DE" smtClean="0"/>
              <a:t>11.10.2024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9B2D735-52FC-C95A-2C8C-95C4B4E3F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E2FF0C2-271B-59B5-1073-FFD6821F8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D562A-8476-44C7-BE39-B21BE39F7E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7752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A0A7F7-6D0A-867A-FCF5-731D4879B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474701E-762A-0B27-1356-76B4F8341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310A6-5962-4E37-AC10-08077200C054}" type="datetimeFigureOut">
              <a:rPr lang="de-DE" smtClean="0"/>
              <a:t>11.10.2024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803AEC2-5DB2-8F5A-5F3C-37A2E590A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C374E16-8846-A932-8C42-D66254C90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D562A-8476-44C7-BE39-B21BE39F7E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4228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7A0F70D-13D1-296F-F6F5-E8AEADC8D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310A6-5962-4E37-AC10-08077200C054}" type="datetimeFigureOut">
              <a:rPr lang="de-DE" smtClean="0"/>
              <a:t>11.10.2024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450AF2-704E-8E05-B3C6-13E3EE250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997C6EE-B5F1-0E55-89FD-DB1C43B47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D562A-8476-44C7-BE39-B21BE39F7E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2256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3FC810-1B16-7435-87A7-0A1ABE8D2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1CBC80E-1150-A69E-B418-765478EA0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9A39ADB-24F0-176D-C7CE-24A15A5EA2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1D53374-356B-0225-64F7-E4DA5729B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310A6-5962-4E37-AC10-08077200C054}" type="datetimeFigureOut">
              <a:rPr lang="de-DE" smtClean="0"/>
              <a:t>11.10.2024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2626317-91B9-A09E-3FC7-478B73E3C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061D849-0307-88CD-76AF-521B04411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D562A-8476-44C7-BE39-B21BE39F7E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4649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CC0546-92A6-BFFD-0583-FF5BD9A04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2E67B36-43A2-0B73-940F-5AFDC19FC5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E73D9BD-5A96-DE13-9482-B7510447C0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70DD2EB-BA0C-4D70-B630-96D9F9132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310A6-5962-4E37-AC10-08077200C054}" type="datetimeFigureOut">
              <a:rPr lang="de-DE" smtClean="0"/>
              <a:t>11.10.2024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2ADC705-7A94-0316-A00E-512AC45D3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7B9A5DB-59F7-1945-6091-0B0203A2C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D562A-8476-44C7-BE39-B21BE39F7E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977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C7C904-0954-3E38-D1CD-7824B051F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CE061D3-5D51-F6D0-1FEB-32D3649933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19519BE-227E-9F8E-D21A-815236505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310A6-5962-4E37-AC10-08077200C054}" type="datetimeFigureOut">
              <a:rPr lang="de-DE" smtClean="0"/>
              <a:t>11.10.2024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AE0B066-34A2-686F-6C14-02C7F782D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FCC2F14-24DF-18FA-BA4E-578A00476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D562A-8476-44C7-BE39-B21BE39F7E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6720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A01F76A-49EF-6356-F71A-4A8B703E53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04AC42D-1EF5-90D7-4C01-C9CD88234E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302D6EA-5469-8CFE-D310-63B18B2A5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310A6-5962-4E37-AC10-08077200C054}" type="datetimeFigureOut">
              <a:rPr lang="de-DE" smtClean="0"/>
              <a:t>11.10.2024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D9ABCBC-9A1A-4259-9AEE-610F2323E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E2B2F28-1CE3-7CCA-1105-4A3F51E5D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D562A-8476-44C7-BE39-B21BE39F7E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87221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BE5FA-A73B-B042-4DB2-FDFE66B5A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0" y="688288"/>
            <a:ext cx="4433455" cy="3966824"/>
          </a:xfrm>
        </p:spPr>
        <p:txBody>
          <a:bodyPr anchor="t">
            <a:noAutofit/>
          </a:bodyPr>
          <a:lstStyle>
            <a:lvl1pPr>
              <a:defRPr sz="7200" b="0">
                <a:latin typeface="+mn-lt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A4AF4F-C46E-4A7B-AF85-1B8E60C40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F42E324-B3F9-BA8B-E636-0DB5DCF6B8A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6096000" cy="6857996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34E5E201-FB99-8711-C52C-CBA123864F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11636" y="5936851"/>
            <a:ext cx="3283527" cy="602673"/>
          </a:xfrm>
        </p:spPr>
        <p:txBody>
          <a:bodyPr anchor="b">
            <a:normAutofit/>
          </a:bodyPr>
          <a:lstStyle>
            <a:lvl1pPr marL="0" indent="0">
              <a:buNone/>
              <a:defRPr sz="16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22411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8">
          <p15:clr>
            <a:srgbClr val="FBAE40"/>
          </p15:clr>
        </p15:guide>
        <p15:guide id="2" pos="9848">
          <p15:clr>
            <a:srgbClr val="FBAE40"/>
          </p15:clr>
        </p15:guide>
        <p15:guide id="3" pos="5120">
          <p15:clr>
            <a:srgbClr val="FBAE40"/>
          </p15:clr>
        </p15:guide>
        <p15:guide id="4" orient="horz" pos="542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BE5FA-A73B-B042-4DB2-FDFE66B5A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685801"/>
            <a:ext cx="7661275" cy="2057400"/>
          </a:xfrm>
        </p:spPr>
        <p:txBody>
          <a:bodyPr wrap="square" anchor="t">
            <a:noAutofit/>
          </a:bodyPr>
          <a:lstStyle>
            <a:lvl1pPr>
              <a:defRPr sz="6000" b="0">
                <a:latin typeface="+mn-lt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A4AF4F-C46E-4A7B-AF85-1B8E60C40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‹Nr.›</a:t>
            </a:fld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AE235B5-1CFD-192F-6EB8-F70885CA89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2282" y="3429000"/>
            <a:ext cx="3283527" cy="238024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5E227211-DEE4-1F0C-C1BA-C744EE226C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2282" y="2826327"/>
            <a:ext cx="3283527" cy="602673"/>
          </a:xfrm>
        </p:spPr>
        <p:txBody>
          <a:bodyPr anchor="b">
            <a:normAutofit/>
          </a:bodyPr>
          <a:lstStyle>
            <a:lvl1pPr marL="0" indent="0">
              <a:buNone/>
              <a:defRPr sz="16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AB1C8803-0542-76BB-6DF0-FCC5FE74BC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54237" y="2819905"/>
            <a:ext cx="3283527" cy="602673"/>
          </a:xfrm>
        </p:spPr>
        <p:txBody>
          <a:bodyPr anchor="b">
            <a:normAutofit/>
          </a:bodyPr>
          <a:lstStyle>
            <a:lvl1pPr marL="0" indent="0">
              <a:buNone/>
              <a:defRPr sz="16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34E5E201-FB99-8711-C52C-CBA123864F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16191" y="2826327"/>
            <a:ext cx="3283527" cy="602673"/>
          </a:xfrm>
        </p:spPr>
        <p:txBody>
          <a:bodyPr anchor="b">
            <a:normAutofit/>
          </a:bodyPr>
          <a:lstStyle>
            <a:lvl1pPr marL="0" indent="0">
              <a:buNone/>
              <a:defRPr sz="16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94F64B39-6AAB-933F-C46A-07FA43BE056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54237" y="3429000"/>
            <a:ext cx="3283527" cy="238023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135C6E61-8847-4830-9FF4-365A758995C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16191" y="3429001"/>
            <a:ext cx="3283527" cy="238023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9CC6E57F-E43B-2EE4-AB08-63909F883D55}"/>
              </a:ext>
            </a:extLst>
          </p:cNvPr>
          <p:cNvSpPr/>
          <p:nvPr userDrawn="1"/>
        </p:nvSpPr>
        <p:spPr>
          <a:xfrm>
            <a:off x="400709" y="5885947"/>
            <a:ext cx="11328458" cy="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34289" rIns="34289"/>
          <a:lstStyle/>
          <a:p>
            <a:endParaRPr sz="1350"/>
          </a:p>
        </p:txBody>
      </p:sp>
    </p:spTree>
    <p:extLst>
      <p:ext uri="{BB962C8B-B14F-4D97-AF65-F5344CB8AC3E}">
        <p14:creationId xmlns:p14="http://schemas.microsoft.com/office/powerpoint/2010/main" val="42440634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8">
          <p15:clr>
            <a:srgbClr val="FBAE40"/>
          </p15:clr>
        </p15:guide>
        <p15:guide id="2" pos="9848">
          <p15:clr>
            <a:srgbClr val="FBAE40"/>
          </p15:clr>
        </p15:guide>
        <p15:guide id="3" pos="512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BE5FA-A73B-B042-4DB2-FDFE66B5A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6" y="685804"/>
            <a:ext cx="7661274" cy="2069086"/>
          </a:xfrm>
        </p:spPr>
        <p:txBody>
          <a:bodyPr anchor="t">
            <a:noAutofit/>
          </a:bodyPr>
          <a:lstStyle>
            <a:lvl1pPr>
              <a:defRPr sz="6000" b="0">
                <a:latin typeface="+mn-lt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A4AF4F-C46E-4A7B-AF85-1B8E60C40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‹Nr.›</a:t>
            </a:fld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AE235B5-1CFD-192F-6EB8-F70885CA89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2282" y="3429000"/>
            <a:ext cx="3283527" cy="238024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5E227211-DEE4-1F0C-C1BA-C744EE226C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2282" y="2826327"/>
            <a:ext cx="3283527" cy="602673"/>
          </a:xfrm>
        </p:spPr>
        <p:txBody>
          <a:bodyPr anchor="b">
            <a:normAutofit/>
          </a:bodyPr>
          <a:lstStyle>
            <a:lvl1pPr marL="0" indent="0">
              <a:buNone/>
              <a:defRPr sz="16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34E5E201-FB99-8711-C52C-CBA123864F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54237" y="2826327"/>
            <a:ext cx="3283527" cy="602673"/>
          </a:xfrm>
        </p:spPr>
        <p:txBody>
          <a:bodyPr anchor="b">
            <a:normAutofit/>
          </a:bodyPr>
          <a:lstStyle>
            <a:lvl1pPr marL="0" indent="0">
              <a:buNone/>
              <a:defRPr sz="16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94F64B39-6AAB-933F-C46A-07FA43BE056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54237" y="3429000"/>
            <a:ext cx="3283527" cy="238023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9CC6E57F-E43B-2EE4-AB08-63909F883D55}"/>
              </a:ext>
            </a:extLst>
          </p:cNvPr>
          <p:cNvSpPr/>
          <p:nvPr userDrawn="1"/>
        </p:nvSpPr>
        <p:spPr>
          <a:xfrm>
            <a:off x="400709" y="5885947"/>
            <a:ext cx="11328458" cy="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34289" rIns="34289"/>
          <a:lstStyle/>
          <a:p>
            <a:endParaRPr sz="135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F42E324-B3F9-BA8B-E636-0DB5DCF6B8A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853487" y="1153397"/>
            <a:ext cx="2871788" cy="449925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57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8">
          <p15:clr>
            <a:srgbClr val="FBAE40"/>
          </p15:clr>
        </p15:guide>
        <p15:guide id="2" pos="9848">
          <p15:clr>
            <a:srgbClr val="FBAE40"/>
          </p15:clr>
        </p15:guide>
        <p15:guide id="3" pos="512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mns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BE5FA-A73B-B042-4DB2-FDFE66B5A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688289"/>
            <a:ext cx="5629275" cy="2689838"/>
          </a:xfrm>
        </p:spPr>
        <p:txBody>
          <a:bodyPr anchor="t">
            <a:noAutofit/>
          </a:bodyPr>
          <a:lstStyle>
            <a:lvl1pPr>
              <a:defRPr sz="6000" b="0">
                <a:latin typeface="+mn-lt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A4AF4F-C46E-4A7B-AF85-1B8E60C40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‹Nr.›</a:t>
            </a:fld>
            <a:endParaRPr lang="en-US"/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34E5E201-FB99-8711-C52C-CBA123864F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61909" y="1030325"/>
            <a:ext cx="4763366" cy="602673"/>
          </a:xfrm>
        </p:spPr>
        <p:txBody>
          <a:bodyPr anchor="b">
            <a:normAutofit/>
          </a:bodyPr>
          <a:lstStyle>
            <a:lvl1pPr marL="0" indent="0">
              <a:buNone/>
              <a:defRPr sz="16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94F64B39-6AAB-933F-C46A-07FA43BE056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61909" y="1632997"/>
            <a:ext cx="4763366" cy="119333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9CC6E57F-E43B-2EE4-AB08-63909F883D55}"/>
              </a:ext>
            </a:extLst>
          </p:cNvPr>
          <p:cNvSpPr/>
          <p:nvPr userDrawn="1"/>
        </p:nvSpPr>
        <p:spPr>
          <a:xfrm>
            <a:off x="400709" y="5885947"/>
            <a:ext cx="11328458" cy="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34289" rIns="34289"/>
          <a:lstStyle/>
          <a:p>
            <a:endParaRPr sz="1350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8F14F2A9-59FA-754E-5B1E-11A58CA07A3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61909" y="2836716"/>
            <a:ext cx="4763366" cy="602673"/>
          </a:xfrm>
        </p:spPr>
        <p:txBody>
          <a:bodyPr anchor="b">
            <a:normAutofit/>
          </a:bodyPr>
          <a:lstStyle>
            <a:lvl1pPr marL="0" indent="0">
              <a:buNone/>
              <a:defRPr sz="16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0B23DCBD-0AA5-7D57-EC78-48DF1E6328C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61909" y="3439389"/>
            <a:ext cx="4763366" cy="14115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30206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8">
          <p15:clr>
            <a:srgbClr val="FBAE40"/>
          </p15:clr>
        </p15:guide>
        <p15:guide id="2" pos="9848">
          <p15:clr>
            <a:srgbClr val="FBAE40"/>
          </p15:clr>
        </p15:guide>
        <p15:guide id="3" pos="512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BE5FA-A73B-B042-4DB2-FDFE66B5A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688289"/>
            <a:ext cx="5629275" cy="2138039"/>
          </a:xfrm>
        </p:spPr>
        <p:txBody>
          <a:bodyPr anchor="t">
            <a:noAutofit/>
          </a:bodyPr>
          <a:lstStyle>
            <a:lvl1pPr>
              <a:defRPr sz="6000" b="0">
                <a:latin typeface="+mn-lt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A4AF4F-C46E-4A7B-AF85-1B8E60C40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‹Nr.›</a:t>
            </a:fld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AE235B5-1CFD-192F-6EB8-F70885CA89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2281" y="3429000"/>
            <a:ext cx="5143501" cy="238024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5E227211-DEE4-1F0C-C1BA-C744EE226C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2282" y="2826327"/>
            <a:ext cx="5143500" cy="602673"/>
          </a:xfrm>
        </p:spPr>
        <p:txBody>
          <a:bodyPr anchor="b">
            <a:normAutofit/>
          </a:bodyPr>
          <a:lstStyle>
            <a:lvl1pPr marL="0" indent="0">
              <a:buNone/>
              <a:defRPr sz="16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9CC6E57F-E43B-2EE4-AB08-63909F883D55}"/>
              </a:ext>
            </a:extLst>
          </p:cNvPr>
          <p:cNvSpPr/>
          <p:nvPr userDrawn="1"/>
        </p:nvSpPr>
        <p:spPr>
          <a:xfrm>
            <a:off x="400709" y="5885947"/>
            <a:ext cx="11328458" cy="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34289" rIns="34289"/>
          <a:lstStyle/>
          <a:p>
            <a:endParaRPr sz="135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F42E324-B3F9-BA8B-E636-0DB5DCF6B8A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1153397"/>
            <a:ext cx="5629275" cy="449925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450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8">
          <p15:clr>
            <a:srgbClr val="FBAE40"/>
          </p15:clr>
        </p15:guide>
        <p15:guide id="2" pos="9848">
          <p15:clr>
            <a:srgbClr val="FBAE40"/>
          </p15:clr>
        </p15:guide>
        <p15:guide id="3" pos="512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mns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BE5FA-A73B-B042-4DB2-FDFE66B5A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688289"/>
            <a:ext cx="5629275" cy="2689838"/>
          </a:xfrm>
        </p:spPr>
        <p:txBody>
          <a:bodyPr anchor="t">
            <a:noAutofit/>
          </a:bodyPr>
          <a:lstStyle>
            <a:lvl1pPr>
              <a:defRPr sz="6000" b="0">
                <a:latin typeface="+mn-lt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A4AF4F-C46E-4A7B-AF85-1B8E60C40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‹Nr.›</a:t>
            </a:fld>
            <a:endParaRPr lang="en-US"/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34E5E201-FB99-8711-C52C-CBA123864F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61909" y="1030325"/>
            <a:ext cx="4763366" cy="602673"/>
          </a:xfrm>
        </p:spPr>
        <p:txBody>
          <a:bodyPr anchor="b">
            <a:normAutofit/>
          </a:bodyPr>
          <a:lstStyle>
            <a:lvl1pPr marL="0" indent="0">
              <a:buNone/>
              <a:defRPr sz="16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94F64B39-6AAB-933F-C46A-07FA43BE056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61909" y="1632997"/>
            <a:ext cx="4763366" cy="119333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9CC6E57F-E43B-2EE4-AB08-63909F883D55}"/>
              </a:ext>
            </a:extLst>
          </p:cNvPr>
          <p:cNvSpPr/>
          <p:nvPr userDrawn="1"/>
        </p:nvSpPr>
        <p:spPr>
          <a:xfrm>
            <a:off x="400709" y="5885947"/>
            <a:ext cx="11328458" cy="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34289" rIns="34289"/>
          <a:lstStyle/>
          <a:p>
            <a:endParaRPr sz="1350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8F14F2A9-59FA-754E-5B1E-11A58CA07A3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61909" y="2836716"/>
            <a:ext cx="4763366" cy="602673"/>
          </a:xfrm>
        </p:spPr>
        <p:txBody>
          <a:bodyPr anchor="b">
            <a:normAutofit/>
          </a:bodyPr>
          <a:lstStyle>
            <a:lvl1pPr marL="0" indent="0">
              <a:buNone/>
              <a:defRPr sz="16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0B23DCBD-0AA5-7D57-EC78-48DF1E6328C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61909" y="3439389"/>
            <a:ext cx="4763366" cy="14115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D96AF8D7-D3E5-B5C6-030A-DFBC5AEC7D0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92282" y="3616037"/>
            <a:ext cx="5503718" cy="207190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4687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8">
          <p15:clr>
            <a:srgbClr val="FBAE40"/>
          </p15:clr>
        </p15:guide>
        <p15:guide id="2" pos="9848">
          <p15:clr>
            <a:srgbClr val="FBAE40"/>
          </p15:clr>
        </p15:guide>
        <p15:guide id="3" pos="512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CD049-71FF-411B-BCE5-A051E826B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C7692D-ABCF-997B-650B-266DF91A7F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748"/>
            <a:ext cx="2743200" cy="36433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CE306B-148D-CE50-D43B-2DEE13785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748"/>
            <a:ext cx="4114800" cy="36433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5411AD-3E1B-501F-B9F8-D0AAF3F5F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4492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E72686-CE9D-3B74-9DE2-86FB708C15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748"/>
            <a:ext cx="2743200" cy="36433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D822D6-F437-1E07-DBC9-57FD73212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748"/>
            <a:ext cx="4114800" cy="36433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2AF305-6821-F7EE-9D30-6FE81EC2B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1799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BE5FA-A73B-B042-4DB2-FDFE66B5A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0" y="688288"/>
            <a:ext cx="4433455" cy="3966824"/>
          </a:xfrm>
        </p:spPr>
        <p:txBody>
          <a:bodyPr anchor="t">
            <a:noAutofit/>
          </a:bodyPr>
          <a:lstStyle>
            <a:lvl1pPr>
              <a:defRPr sz="7500" b="0">
                <a:latin typeface="+mn-lt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A4AF4F-C46E-4A7B-AF85-1B8E60C40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F42E324-B3F9-BA8B-E636-0DB5DCF6B8A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6096000" cy="6857996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34E5E201-FB99-8711-C52C-CBA123864F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11636" y="5936851"/>
            <a:ext cx="3283527" cy="602673"/>
          </a:xfrm>
        </p:spPr>
        <p:txBody>
          <a:bodyPr anchor="b">
            <a:normAutofit/>
          </a:bodyPr>
          <a:lstStyle>
            <a:lvl1pPr marL="0" indent="0">
              <a:buNone/>
              <a:defRPr sz="16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3551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8">
          <p15:clr>
            <a:srgbClr val="FBAE40"/>
          </p15:clr>
        </p15:guide>
        <p15:guide id="2" pos="9848">
          <p15:clr>
            <a:srgbClr val="FBAE40"/>
          </p15:clr>
        </p15:guide>
        <p15:guide id="3" pos="5120">
          <p15:clr>
            <a:srgbClr val="FBAE40"/>
          </p15:clr>
        </p15:guide>
        <p15:guide id="4" orient="horz" pos="5424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1066667" cy="4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/>
          </a:lstStyle>
          <a:p>
            <a:pPr algn="l"/>
            <a:fld id="{F7021451-1387-4CA6-816F-3879F97B5CBC}" type="slidenum">
              <a:rPr lang="en-US" b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201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501E9EA-703C-4ED3-D9FF-15C46FF4E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D69C90-8C9A-35E7-5A5F-6C30E5BF07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F5DD997-2ED2-CEDB-42C3-CD5E79A81C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B310A6-5962-4E37-AC10-08077200C054}" type="datetimeFigureOut">
              <a:rPr lang="de-DE" smtClean="0"/>
              <a:t>11.10.2024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4D6FD84-897D-3A90-A3DE-3CD63A4CC4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0FB6966-62B7-970D-C945-220D9A05F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DD562A-8476-44C7-BE39-B21BE39F7E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7482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BD9625-ED1C-9C68-D8B9-B6502FCCB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523"/>
            <a:ext cx="10515600" cy="13251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8293A9-2FAF-A155-DC7A-FE995344AE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229"/>
            <a:ext cx="10515600" cy="43517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F1B5DE-B15D-9D1C-21D2-953FFCB007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323958"/>
            <a:ext cx="373155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E72D20E-321F-EE4C-A76D-7EFD4B1BDA03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7" name="Group">
            <a:extLst>
              <a:ext uri="{FF2B5EF4-FFF2-40B4-BE49-F238E27FC236}">
                <a16:creationId xmlns:a16="http://schemas.microsoft.com/office/drawing/2014/main" id="{2CC72135-826E-3084-1ACC-9293218F24EE}"/>
              </a:ext>
            </a:extLst>
          </p:cNvPr>
          <p:cNvGrpSpPr/>
          <p:nvPr userDrawn="1"/>
        </p:nvGrpSpPr>
        <p:grpSpPr>
          <a:xfrm>
            <a:off x="11350549" y="6275881"/>
            <a:ext cx="378619" cy="267073"/>
            <a:chOff x="0" y="0"/>
            <a:chExt cx="504824" cy="356095"/>
          </a:xfrm>
        </p:grpSpPr>
        <p:sp>
          <p:nvSpPr>
            <p:cNvPr id="8" name="Line">
              <a:extLst>
                <a:ext uri="{FF2B5EF4-FFF2-40B4-BE49-F238E27FC236}">
                  <a16:creationId xmlns:a16="http://schemas.microsoft.com/office/drawing/2014/main" id="{024BCD63-D1A0-9E6D-3EA4-16D1E0509D18}"/>
                </a:ext>
              </a:extLst>
            </p:cNvPr>
            <p:cNvSpPr/>
            <p:nvPr/>
          </p:nvSpPr>
          <p:spPr>
            <a:xfrm>
              <a:off x="0" y="180134"/>
              <a:ext cx="504825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sz="1350"/>
            </a:p>
          </p:txBody>
        </p:sp>
        <p:sp>
          <p:nvSpPr>
            <p:cNvPr id="9" name="Line">
              <a:extLst>
                <a:ext uri="{FF2B5EF4-FFF2-40B4-BE49-F238E27FC236}">
                  <a16:creationId xmlns:a16="http://schemas.microsoft.com/office/drawing/2014/main" id="{3E483999-BF7F-A26B-845E-8C65CD948361}"/>
                </a:ext>
              </a:extLst>
            </p:cNvPr>
            <p:cNvSpPr/>
            <p:nvPr/>
          </p:nvSpPr>
          <p:spPr>
            <a:xfrm>
              <a:off x="324689" y="0"/>
              <a:ext cx="177185" cy="17718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sz="1350"/>
            </a:p>
          </p:txBody>
        </p:sp>
        <p:sp>
          <p:nvSpPr>
            <p:cNvPr id="10" name="Line">
              <a:extLst>
                <a:ext uri="{FF2B5EF4-FFF2-40B4-BE49-F238E27FC236}">
                  <a16:creationId xmlns:a16="http://schemas.microsoft.com/office/drawing/2014/main" id="{B9696663-8271-B1D6-1A2F-9E2DDAA3DD5E}"/>
                </a:ext>
              </a:extLst>
            </p:cNvPr>
            <p:cNvSpPr/>
            <p:nvPr/>
          </p:nvSpPr>
          <p:spPr>
            <a:xfrm flipV="1">
              <a:off x="324689" y="178911"/>
              <a:ext cx="177185" cy="17718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sz="1350"/>
            </a:p>
          </p:txBody>
        </p:sp>
      </p:grpSp>
      <p:sp>
        <p:nvSpPr>
          <p:cNvPr id="11" name="textruta 3">
            <a:extLst>
              <a:ext uri="{FF2B5EF4-FFF2-40B4-BE49-F238E27FC236}">
                <a16:creationId xmlns:a16="http://schemas.microsoft.com/office/drawing/2014/main" id="{2DC00BBB-96D5-E144-A351-6386B4BABF32}"/>
              </a:ext>
            </a:extLst>
          </p:cNvPr>
          <p:cNvSpPr txBox="1"/>
          <p:nvPr userDrawn="1"/>
        </p:nvSpPr>
        <p:spPr>
          <a:xfrm>
            <a:off x="10707476" y="6260827"/>
            <a:ext cx="759780" cy="300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rIns="34289">
            <a:spAutoFit/>
          </a:bodyPr>
          <a:lstStyle>
            <a:lvl1pPr>
              <a:lnSpc>
                <a:spcPct val="90000"/>
              </a:lnSpc>
              <a:spcBef>
                <a:spcPts val="600"/>
              </a:spcBef>
              <a:defRPr sz="2000">
                <a:solidFill>
                  <a:srgbClr val="000000"/>
                </a:solidFill>
              </a:defRPr>
            </a:lvl1pPr>
          </a:lstStyle>
          <a:p>
            <a:r>
              <a:rPr sz="1500" dirty="0"/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2276643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9" r:id="rId7"/>
    <p:sldLayoutId id="2147483680" r:id="rId8"/>
    <p:sldLayoutId id="2147483681" r:id="rId9"/>
    <p:sldLayoutId id="2147483682" r:id="rId10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0">
          <p15:clr>
            <a:srgbClr val="F26B43"/>
          </p15:clr>
        </p15:guide>
        <p15:guide id="2" pos="392">
          <p15:clr>
            <a:srgbClr val="F26B43"/>
          </p15:clr>
        </p15:guide>
        <p15:guide id="3" orient="horz" pos="5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C660B10-D622-7696-9B8F-A29742AFB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0" y="688288"/>
            <a:ext cx="5095875" cy="3966824"/>
          </a:xfrm>
        </p:spPr>
        <p:txBody>
          <a:bodyPr/>
          <a:lstStyle/>
          <a:p>
            <a:r>
              <a:rPr lang="de-DE" sz="6600" dirty="0"/>
              <a:t>Warum sollte man zu Windows 11 wechseln?</a:t>
            </a:r>
            <a:endParaRPr lang="en-US" sz="6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34E2EC-7405-2A62-940B-47EB7719F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1</a:t>
            </a:fld>
            <a:endParaRPr lang="en-US"/>
          </a:p>
        </p:txBody>
      </p:sp>
      <p:pic>
        <p:nvPicPr>
          <p:cNvPr id="2" name="Bildplatzhalter 1">
            <a:extLst>
              <a:ext uri="{FF2B5EF4-FFF2-40B4-BE49-F238E27FC236}">
                <a16:creationId xmlns:a16="http://schemas.microsoft.com/office/drawing/2014/main" id="{1C1E95C8-733B-0AD4-BF82-4C0F67273420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/>
          <a:srcRect l="20370" r="20370"/>
          <a:stretch>
            <a:fillRect/>
          </a:stretch>
        </p:blipFill>
        <p:spPr/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0739B64-C005-FA51-D057-C4B59A15B6C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Jörn Walter</a:t>
            </a:r>
          </a:p>
        </p:txBody>
      </p:sp>
    </p:spTree>
    <p:extLst>
      <p:ext uri="{BB962C8B-B14F-4D97-AF65-F5344CB8AC3E}">
        <p14:creationId xmlns:p14="http://schemas.microsoft.com/office/powerpoint/2010/main" val="839402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7F0965-80D0-6F15-CBCD-F1EB22538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Einleitung zu Windows 11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D0C86EE-57F9-CCAC-8821-FFCF9C396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2</a:t>
            </a:fld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F7ADDFF-D889-5138-619A-78709A94E0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Windows 11 ist die neueste Version des Windows-Betriebssystems. Sie bietet eine moderne Benutzeroberfläche und neue Funktionen, die die Produktivität steigern und das Benutzererlebnis verbessern.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C4A4738-BB81-2413-D33B-A0C8E3988C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Kurze Übersicht über Windows 11</a:t>
            </a:r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0561DC67-6D70-32D1-E2FD-68CAB1F7C27E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/>
          <a:srcRect l="3079" r="307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58499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B7C0D6-3606-E55D-27F0-6EECD8603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Hauptvorteile von Windows 11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08CC3C56-BA7E-3856-D462-101A4CCA5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3</a:t>
            </a:fld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4B36F67-3336-9333-83D8-DBE3ED8ABD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Mehr intuitive Navigation mit einer überarbeiteten Taskleiste und Startmenü.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360E1E6-8BCB-4DFA-490D-3CB9F79090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Benutzerfreundlichkeit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4D42705B-BDE1-C018-E682-3778344B654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/>
              <a:t>Erweiterte Leistung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E5E59FF-F880-7302-89D7-AA8CB2C17DC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/>
              <a:t>Verbesserte Geschwindigkeit und Effizienz, besonders bei Multitasking und ressourcenintensiven Anwendungen.</a:t>
            </a:r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FBF8BD33-F007-92AF-A246-FDE341A581A0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/>
          <a:srcRect l="18084" r="1808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98968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FF5F78-9834-E32A-8E56-FDE94421D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800" dirty="0"/>
              <a:t>Benutzeroberfläche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9BBFF1D-B438-95CE-2052-DA89829BF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4</a:t>
            </a:fld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76FAFE6-221B-9EE6-FF6A-4E8A170AB3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Die Benutzeroberfläche von Windows 11 beinhaltet abgerundete Ecken, neue Icons und ein zentriertes Startmenü, das eine modernere und benutzerfreundlichere Umgebung schafft.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6CE7F82-CFA1-C49D-5137-F60C81C5A8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Anpassungen und Design von Windows 11</a:t>
            </a:r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4E14BED7-6B91-FDAB-735B-A599D878BE72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/>
          <a:srcRect l="8292" r="829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70836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0"/>
          <p:cNvGraphicFramePr>
            <a:graphicFrameLocks noGrp="1"/>
          </p:cNvGraphicFramePr>
          <p:nvPr/>
        </p:nvGraphicFramePr>
        <p:xfrm>
          <a:off x="853440" y="2438400"/>
          <a:ext cx="10363200" cy="2621280"/>
        </p:xfrm>
        <a:graphic>
          <a:graphicData uri="http://schemas.openxmlformats.org/drawingml/2006/table">
            <a:tbl>
              <a:tblPr/>
              <a:tblGrid>
                <a:gridCol w="345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Funktion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535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Windows 10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535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Windows 11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53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Startzeit (Sekunden)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RAM-Nutzung (GB)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CPU-Auslastung (%)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Akku-Laufzeit (Std.)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 0"/>
          <p:cNvSpPr/>
          <p:nvPr/>
        </p:nvSpPr>
        <p:spPr>
          <a:xfrm>
            <a:off x="914400" y="723900"/>
            <a:ext cx="10439400" cy="1320800"/>
          </a:xfrm>
          <a:prstGeom prst="rect">
            <a:avLst/>
          </a:prstGeom>
          <a:noFill/>
          <a:ln/>
        </p:spPr>
        <p:txBody>
          <a:bodyPr wrap="square" rtlCol="0" anchor="t" anchorCtr="0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6000">
                <a:latin typeface="Calibri"/>
                <a:ea typeface="Calibri"/>
                <a:cs typeface="Calibri"/>
              </a:rPr>
              <a:t>Leistungsverbesserungen</a:t>
            </a:r>
            <a:endParaRPr lang="en-US" sz="6000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hape 1"/>
          <p:cNvSpPr/>
          <p:nvPr/>
        </p:nvSpPr>
        <p:spPr>
          <a:xfrm>
            <a:off x="393700" y="5880100"/>
            <a:ext cx="11328400" cy="12700"/>
          </a:xfrm>
          <a:prstGeom prst="line">
            <a:avLst/>
          </a:prstGeom>
          <a:noFill/>
          <a:ln>
            <a:solidFill>
              <a:srgbClr val="000000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53800" y="317500"/>
            <a:ext cx="368300" cy="355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 anchorCtr="0"/>
          <a:lstStyle>
            <a:lvl1pPr marL="0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7021451-1387-4CA6-816F-3879F97B5CBC}" type="slidenum">
              <a:rPr lang="en-US" sz="1050" b="0">
                <a:latin typeface="Calibri"/>
                <a:ea typeface="Calibri"/>
                <a:cs typeface="Calibri"/>
              </a:rPr>
              <a:pPr algn="ctr"/>
              <a:t>5</a:t>
            </a:fld>
            <a:endParaRPr lang="en-US" sz="105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086DCE-23A9-A5C9-5280-5FA22B207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Spiele unter Windows 11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51AE966-9257-2C04-6329-43A34EDEC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6</a:t>
            </a:fld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4F43754-3A8B-0216-3A62-FC0032E8EB5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/>
              <a:t>Vorteile für Gamer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BDECE59-8D25-E84C-6204-15E627DC66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/>
              <a:t>Windows 11 bietet native Unterstützung für DirectStorage, was die Ladezeiten erheblich verkürzt und das Spielerlebnis verbessert.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1B6AA1C0-A305-E267-10AF-795740C98D5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/>
              <a:t>Neue Funktionen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C45800A-C6AE-9EF8-919B-FBCFB5DBBAA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DE"/>
              <a:t>Die Integration von Xbox Game Pass ermöglicht den Zugriff auf eine Vielzahl von Spielen und optimiert die Gaming-Plattform.</a:t>
            </a:r>
          </a:p>
        </p:txBody>
      </p:sp>
    </p:spTree>
    <p:extLst>
      <p:ext uri="{BB962C8B-B14F-4D97-AF65-F5344CB8AC3E}">
        <p14:creationId xmlns:p14="http://schemas.microsoft.com/office/powerpoint/2010/main" val="493965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77D71B-4E95-78C9-1F8F-60B6BABC1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Kompatibilität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FAA9A0C-41AF-C597-D8D3-434415FAB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7</a:t>
            </a:fld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0B2408B-FDB5-CC79-E4F9-C4CDDFDFD6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Windows 11 bietet umfassende Kompatibilität mit neuester Software und Hardware, wodurch Benutzer von den neuesten Technologien profitieren können.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74CAC1A-A9AB-6825-56CA-996F3967EC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Software- und Hardwarekompatibilität</a:t>
            </a:r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92459EC2-54A7-837D-B419-A40DFCF5E420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/>
          <a:srcRect l="8292" r="829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24406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02F6F7-1FDC-31AD-FB33-76E05E939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Sicherheit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B5AEBE1-F185-FC7B-4E43-5EDFCEC58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8</a:t>
            </a:fld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9D65797-49F0-00E4-5233-FA422EA780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In Windows 11 sind neue Sicherheitsfunktionen wie integrierte Sicherheitslösungen, verbesserter Schutz vor Malware und stärkere Datensicherheitsoptionen implementiert.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B9BF1F0-1462-800F-783C-C81F2FFF9A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Neue Sicherheitsfunktionen und -optimierungen</a:t>
            </a:r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4120C9BF-F23D-74FB-A6C4-102A89CD1209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/>
          <a:srcRect t="6669" b="666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17099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0"/>
          <p:cNvGraphicFramePr>
            <a:graphicFrameLocks noGrp="1"/>
          </p:cNvGraphicFramePr>
          <p:nvPr/>
        </p:nvGraphicFramePr>
        <p:xfrm>
          <a:off x="853440" y="2438400"/>
          <a:ext cx="10363200" cy="2621280"/>
        </p:xfrm>
        <a:graphic>
          <a:graphicData uri="http://schemas.openxmlformats.org/drawingml/2006/table">
            <a:tbl>
              <a:tblPr/>
              <a:tblGrid>
                <a:gridCol w="345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Aspekt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535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Windows 10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535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Windows 11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53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Startmenü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Klassisch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Zentriert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Widgets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verfügbar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Verfügbar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Virtuelle Desktops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Begrenzt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Erweitert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Gaming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DirectX 12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DirectStorage Unterstützung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 0"/>
          <p:cNvSpPr/>
          <p:nvPr/>
        </p:nvSpPr>
        <p:spPr>
          <a:xfrm>
            <a:off x="914400" y="723900"/>
            <a:ext cx="10439400" cy="1320800"/>
          </a:xfrm>
          <a:prstGeom prst="rect">
            <a:avLst/>
          </a:prstGeom>
          <a:noFill/>
          <a:ln/>
        </p:spPr>
        <p:txBody>
          <a:bodyPr wrap="square" rtlCol="0" anchor="t" anchorCtr="0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6000">
                <a:latin typeface="Calibri"/>
                <a:ea typeface="Calibri"/>
                <a:cs typeface="Calibri"/>
              </a:rPr>
              <a:t>Uk-Version vs. Windows 11</a:t>
            </a:r>
            <a:endParaRPr lang="en-US" sz="6000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hape 1"/>
          <p:cNvSpPr/>
          <p:nvPr/>
        </p:nvSpPr>
        <p:spPr>
          <a:xfrm>
            <a:off x="393700" y="5880100"/>
            <a:ext cx="11328400" cy="12700"/>
          </a:xfrm>
          <a:prstGeom prst="line">
            <a:avLst/>
          </a:prstGeom>
          <a:noFill/>
          <a:ln>
            <a:solidFill>
              <a:srgbClr val="000000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53800" y="317500"/>
            <a:ext cx="368300" cy="355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 anchorCtr="0"/>
          <a:lstStyle>
            <a:lvl1pPr marL="0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7021451-1387-4CA6-816F-3879F97B5CBC}" type="slidenum">
              <a:rPr lang="en-US" sz="1050" b="0">
                <a:latin typeface="Calibri"/>
                <a:ea typeface="Calibri"/>
                <a:cs typeface="Calibri"/>
              </a:rPr>
              <a:pPr algn="ctr"/>
              <a:t>9</a:t>
            </a:fld>
            <a:endParaRPr lang="en-US" sz="105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4703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CE3CA4-FF0F-CBD3-1EB2-189B705F5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Nachteile von Windows 11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37B6661-074D-C4E8-3DCF-C96E7C3DE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10</a:t>
            </a:fld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A0FBEF2-79B1-6A68-7264-76C03AA413A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/>
              <a:t>Kompatibilitätsprobleme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68F6B85-FFBD-EBEB-FBC1-5A774290CCB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/>
              <a:t>Einige ältere Software und Hardware unterstützt Windows 11 nicht, was für bestimmte Benutzer ein Hindernis darstellen kann.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6D6E412-09F9-45AF-5B08-F513479F20F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/>
              <a:t>Erfordert neue Hardware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F37C010E-8939-6242-E292-29B4E828E2E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DE"/>
              <a:t>Die Systemanforderungen sind höher, was bedeutet, dass Nutzer möglicherweise ihre Hardware aufrüsten müssen, um Windows 11 nutzen zu können.</a:t>
            </a:r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0F5E6891-DDC2-2B56-A48F-CF5143A561A2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/>
          <a:srcRect t="21770" b="2177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877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0"/>
          <p:cNvGraphicFramePr/>
          <p:nvPr>
            <p:extLst>
              <p:ext uri="{D42A27DB-BD31-4B8C-83A1-F6EECF244321}">
                <p14:modId xmlns:p14="http://schemas.microsoft.com/office/powerpoint/2010/main" val="1327930012"/>
              </p:ext>
            </p:extLst>
          </p:nvPr>
        </p:nvGraphicFramePr>
        <p:xfrm>
          <a:off x="1524000" y="1917700"/>
          <a:ext cx="181610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hart 1"/>
          <p:cNvGraphicFramePr/>
          <p:nvPr>
            <p:extLst>
              <p:ext uri="{D42A27DB-BD31-4B8C-83A1-F6EECF244321}">
                <p14:modId xmlns:p14="http://schemas.microsoft.com/office/powerpoint/2010/main" val="2299954639"/>
              </p:ext>
            </p:extLst>
          </p:nvPr>
        </p:nvGraphicFramePr>
        <p:xfrm>
          <a:off x="5219700" y="1917700"/>
          <a:ext cx="181610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Chart 2"/>
          <p:cNvGraphicFramePr/>
          <p:nvPr>
            <p:extLst>
              <p:ext uri="{D42A27DB-BD31-4B8C-83A1-F6EECF244321}">
                <p14:modId xmlns:p14="http://schemas.microsoft.com/office/powerpoint/2010/main" val="1302276981"/>
              </p:ext>
            </p:extLst>
          </p:nvPr>
        </p:nvGraphicFramePr>
        <p:xfrm>
          <a:off x="8826500" y="1917700"/>
          <a:ext cx="181610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53800" y="317500"/>
            <a:ext cx="368300" cy="355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 anchorCtr="0"/>
          <a:lstStyle>
            <a:lvl1pPr marL="0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7021451-1387-4CA6-816F-3879F97B5CBC}" type="slidenum">
              <a:rPr lang="en-US" sz="1050" b="0">
                <a:latin typeface="Calibri"/>
                <a:ea typeface="Calibri"/>
                <a:cs typeface="Calibri"/>
              </a:rPr>
              <a:pPr algn="ctr"/>
              <a:t>11</a:t>
            </a:fld>
            <a:endParaRPr lang="en-US" sz="1050">
              <a:latin typeface="Calibri"/>
              <a:ea typeface="Calibri"/>
              <a:cs typeface="Calibri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35D67D2-7C13-4962-BAF6-AB5F14BEE1BC}"/>
              </a:ext>
            </a:extLst>
          </p:cNvPr>
          <p:cNvSpPr txBox="1"/>
          <p:nvPr/>
        </p:nvSpPr>
        <p:spPr>
          <a:xfrm>
            <a:off x="914400" y="723900"/>
            <a:ext cx="10439400" cy="13208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spAutoFit/>
          </a:bodyPr>
          <a:lstStyle/>
          <a:p>
            <a:r>
              <a:rPr lang="de-DE" sz="6000">
                <a:latin typeface="Calibri"/>
                <a:ea typeface="Calibri"/>
                <a:cs typeface="Calibri"/>
              </a:rPr>
              <a:t>Systemanforderungen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59AD27D-7934-4AE9-8B5F-D25337F3D143}"/>
              </a:ext>
            </a:extLst>
          </p:cNvPr>
          <p:cNvSpPr txBox="1"/>
          <p:nvPr/>
        </p:nvSpPr>
        <p:spPr>
          <a:xfrm>
            <a:off x="1968500" y="2603500"/>
            <a:ext cx="914400" cy="457200"/>
          </a:xfrm>
          <a:prstGeom prst="rect">
            <a:avLst/>
          </a:prstGeom>
          <a:noFill/>
        </p:spPr>
        <p:txBody>
          <a:bodyPr vertOverflow="overflow" vert="horz" wrap="square" rtlCol="0" anchor="ctr" anchorCtr="1">
            <a:spAutoFit/>
          </a:bodyPr>
          <a:lstStyle/>
          <a:p>
            <a:pPr algn="ctr"/>
            <a:r>
              <a:rPr lang="de-DE" sz="2400">
                <a:latin typeface="Calibri"/>
                <a:ea typeface="Calibri"/>
                <a:cs typeface="Calibri"/>
              </a:rPr>
              <a:t>60%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BBBC10AD-5089-4412-82BB-576BB66A0A11}"/>
              </a:ext>
            </a:extLst>
          </p:cNvPr>
          <p:cNvSpPr txBox="1"/>
          <p:nvPr/>
        </p:nvSpPr>
        <p:spPr>
          <a:xfrm>
            <a:off x="5664200" y="2590800"/>
            <a:ext cx="914400" cy="457200"/>
          </a:xfrm>
          <a:prstGeom prst="rect">
            <a:avLst/>
          </a:prstGeom>
          <a:noFill/>
        </p:spPr>
        <p:txBody>
          <a:bodyPr vertOverflow="overflow" vert="horz" wrap="square" rtlCol="0" anchor="ctr" anchorCtr="1">
            <a:spAutoFit/>
          </a:bodyPr>
          <a:lstStyle/>
          <a:p>
            <a:pPr algn="ctr"/>
            <a:r>
              <a:rPr lang="de-DE" sz="2400">
                <a:latin typeface="Calibri"/>
                <a:ea typeface="Calibri"/>
                <a:cs typeface="Calibri"/>
              </a:rPr>
              <a:t>25%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B8F7E9A-545F-4953-8AF2-4FCA4729A8E8}"/>
              </a:ext>
            </a:extLst>
          </p:cNvPr>
          <p:cNvSpPr txBox="1"/>
          <p:nvPr/>
        </p:nvSpPr>
        <p:spPr>
          <a:xfrm>
            <a:off x="9271000" y="2603500"/>
            <a:ext cx="914400" cy="457200"/>
          </a:xfrm>
          <a:prstGeom prst="rect">
            <a:avLst/>
          </a:prstGeom>
          <a:noFill/>
        </p:spPr>
        <p:txBody>
          <a:bodyPr vertOverflow="overflow" vert="horz" wrap="square" rtlCol="0" anchor="ctr" anchorCtr="1">
            <a:spAutoFit/>
          </a:bodyPr>
          <a:lstStyle/>
          <a:p>
            <a:pPr algn="ctr"/>
            <a:r>
              <a:rPr lang="de-DE" sz="2400">
                <a:latin typeface="Calibri"/>
                <a:ea typeface="Calibri"/>
                <a:cs typeface="Calibri"/>
              </a:rPr>
              <a:t>15%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0D22437-32F9-4EE6-AAFB-2DBF170D9F18}"/>
              </a:ext>
            </a:extLst>
          </p:cNvPr>
          <p:cNvSpPr txBox="1"/>
          <p:nvPr/>
        </p:nvSpPr>
        <p:spPr>
          <a:xfrm>
            <a:off x="914400" y="3810000"/>
            <a:ext cx="3060700" cy="736600"/>
          </a:xfrm>
          <a:prstGeom prst="rect">
            <a:avLst/>
          </a:prstGeom>
          <a:noFill/>
        </p:spPr>
        <p:txBody>
          <a:bodyPr vertOverflow="overflow" vert="horz" wrap="square" rtlCol="0" anchor="b" anchorCtr="1">
            <a:spAutoFit/>
          </a:bodyPr>
          <a:lstStyle/>
          <a:p>
            <a:pPr algn="ctr"/>
            <a:r>
              <a:rPr lang="de-DE" sz="1650">
                <a:solidFill>
                  <a:srgbClr val="7F7F7F"/>
                </a:solidFill>
              </a:rPr>
              <a:t>Geprüfte Systeme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C4CA6656-570A-43E5-8253-6DCD95B69C63}"/>
              </a:ext>
            </a:extLst>
          </p:cNvPr>
          <p:cNvSpPr txBox="1"/>
          <p:nvPr/>
        </p:nvSpPr>
        <p:spPr>
          <a:xfrm>
            <a:off x="914400" y="4622800"/>
            <a:ext cx="3060700" cy="1320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ctr"/>
            <a:r>
              <a:rPr lang="de-DE" sz="1600">
                <a:latin typeface="Calibri"/>
                <a:ea typeface="Calibri"/>
                <a:cs typeface="Calibri"/>
              </a:rPr>
              <a:t>60% aller PCs sind für Windows 11 bereit.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0F240E1-62B4-448E-8584-47694EC69970}"/>
              </a:ext>
            </a:extLst>
          </p:cNvPr>
          <p:cNvSpPr txBox="1"/>
          <p:nvPr/>
        </p:nvSpPr>
        <p:spPr>
          <a:xfrm>
            <a:off x="4559300" y="3822700"/>
            <a:ext cx="3060700" cy="736600"/>
          </a:xfrm>
          <a:prstGeom prst="rect">
            <a:avLst/>
          </a:prstGeom>
          <a:noFill/>
        </p:spPr>
        <p:txBody>
          <a:bodyPr vertOverflow="overflow" vert="horz" wrap="square" rtlCol="0" anchor="b" anchorCtr="1">
            <a:spAutoFit/>
          </a:bodyPr>
          <a:lstStyle/>
          <a:p>
            <a:pPr algn="ctr"/>
            <a:r>
              <a:rPr lang="de-DE" sz="1650">
                <a:solidFill>
                  <a:srgbClr val="7F7F7F"/>
                </a:solidFill>
              </a:rPr>
              <a:t>Nicht Geprüfte Systeme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B283E84-5A42-4BC8-99C9-6260574177D4}"/>
              </a:ext>
            </a:extLst>
          </p:cNvPr>
          <p:cNvSpPr txBox="1"/>
          <p:nvPr/>
        </p:nvSpPr>
        <p:spPr>
          <a:xfrm>
            <a:off x="4559300" y="4610100"/>
            <a:ext cx="3060700" cy="1320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ctr"/>
            <a:r>
              <a:rPr lang="de-DE" sz="1600">
                <a:latin typeface="Calibri"/>
                <a:ea typeface="Calibri"/>
                <a:cs typeface="Calibri"/>
              </a:rPr>
              <a:t>25% der Systeme haben Kompatibilitätsprobleme.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E2296FDE-7879-442E-8CFA-7FE4863CD0B3}"/>
              </a:ext>
            </a:extLst>
          </p:cNvPr>
          <p:cNvSpPr txBox="1"/>
          <p:nvPr/>
        </p:nvSpPr>
        <p:spPr>
          <a:xfrm>
            <a:off x="8204200" y="3810000"/>
            <a:ext cx="3060700" cy="736600"/>
          </a:xfrm>
          <a:prstGeom prst="rect">
            <a:avLst/>
          </a:prstGeom>
          <a:noFill/>
        </p:spPr>
        <p:txBody>
          <a:bodyPr vertOverflow="overflow" vert="horz" wrap="square" rtlCol="0" anchor="b" anchorCtr="1">
            <a:spAutoFit/>
          </a:bodyPr>
          <a:lstStyle/>
          <a:p>
            <a:pPr algn="ctr"/>
            <a:r>
              <a:rPr lang="de-DE" sz="1650">
                <a:solidFill>
                  <a:srgbClr val="7F7F7F"/>
                </a:solidFill>
              </a:rPr>
              <a:t>Aktualisierungen geplant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48E85E60-33CB-4AC9-BBAB-D4CB7BC3AF0D}"/>
              </a:ext>
            </a:extLst>
          </p:cNvPr>
          <p:cNvSpPr txBox="1"/>
          <p:nvPr/>
        </p:nvSpPr>
        <p:spPr>
          <a:xfrm>
            <a:off x="8204200" y="4610100"/>
            <a:ext cx="3060700" cy="1320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ctr"/>
            <a:r>
              <a:rPr lang="de-DE" sz="1600">
                <a:latin typeface="Calibri"/>
                <a:ea typeface="Calibri"/>
                <a:cs typeface="Calibri"/>
              </a:rPr>
              <a:t>15% der Nutzer planen, ihre Hardware zu aktualisieren.</a:t>
            </a:r>
          </a:p>
        </p:txBody>
      </p:sp>
    </p:spTree>
    <p:extLst>
      <p:ext uri="{BB962C8B-B14F-4D97-AF65-F5344CB8AC3E}">
        <p14:creationId xmlns:p14="http://schemas.microsoft.com/office/powerpoint/2010/main" val="1563533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B76EB8-25D7-095F-2DC3-ECF43C48D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Updates und Support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097291D-E481-F599-D4C8-D05D93581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12</a:t>
            </a:fld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2EDDE54-73DA-3A39-6673-9C46DD77EBB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Windows 11 wird regelmäßig aktualisiert, um Sicherheit und Leistung zu gewährleisten, und bietet langfristigen technischen Support für Benutzer.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2C78F12-8EF9-0AA0-402B-01CC74066D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Update-Strategien und langfristige Unterstützung</a:t>
            </a:r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24691D34-C0C5-8F84-A28C-45CA5E2ACB07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/>
          <a:srcRect l="8292" r="829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41674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BC86FE-334A-6EBB-F564-BAAA9C4DD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Neuerungen in der Benutzererfahrung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BCC9262-F6F3-30A7-8AE7-087F71807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13</a:t>
            </a:fld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BD8054C-9399-22A7-22A1-53F5B1DCF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Die Snap-Layouts und Snap-Gruppen erleichtern das Arbeiten mit mehreren Anwendungen.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46B1E66-2C8C-64B0-2B0C-B80BFD347F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Verbesserte Multitasking-Funktionen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44D5AD93-36E6-E9D3-D831-45F158E66F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/>
              <a:t>Bessere Benachrichtigungen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4A774F6-9B52-8E18-5843-13F245FABD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/>
              <a:t>Naturgetreue Animationen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FC3037A7-8F28-400C-12A7-7ACB2462572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/>
              <a:t>Benutzerfreundliche Benachrichtigungen, die leicht zu verwalten sind.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F68735DB-EDC2-A287-FB1C-7699E1887A5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/>
              <a:t>Smooth-Animationen erhöhen die Ästhetik und Benutzerfreundlichkeit.</a:t>
            </a:r>
          </a:p>
        </p:txBody>
      </p:sp>
    </p:spTree>
    <p:extLst>
      <p:ext uri="{BB962C8B-B14F-4D97-AF65-F5344CB8AC3E}">
        <p14:creationId xmlns:p14="http://schemas.microsoft.com/office/powerpoint/2010/main" val="41509097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8016731"/>
              </p:ext>
            </p:extLst>
          </p:nvPr>
        </p:nvGraphicFramePr>
        <p:xfrm>
          <a:off x="853440" y="2438400"/>
          <a:ext cx="10363200" cy="2621280"/>
        </p:xfrm>
        <a:graphic>
          <a:graphicData uri="http://schemas.openxmlformats.org/drawingml/2006/table">
            <a:tbl>
              <a:tblPr/>
              <a:tblGrid>
                <a:gridCol w="518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8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Lizenztyp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535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Preis (EUR)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53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Home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Education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Enterprise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 0"/>
          <p:cNvSpPr/>
          <p:nvPr/>
        </p:nvSpPr>
        <p:spPr>
          <a:xfrm>
            <a:off x="914400" y="723900"/>
            <a:ext cx="10439400" cy="1320800"/>
          </a:xfrm>
          <a:prstGeom prst="rect">
            <a:avLst/>
          </a:prstGeom>
          <a:noFill/>
          <a:ln/>
        </p:spPr>
        <p:txBody>
          <a:bodyPr wrap="square" rtlCol="0" anchor="t" anchorCtr="0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6000">
                <a:latin typeface="Calibri"/>
                <a:ea typeface="Calibri"/>
                <a:cs typeface="Calibri"/>
              </a:rPr>
              <a:t>Preisgestaltung</a:t>
            </a:r>
            <a:endParaRPr lang="en-US" sz="6000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hape 1"/>
          <p:cNvSpPr/>
          <p:nvPr/>
        </p:nvSpPr>
        <p:spPr>
          <a:xfrm>
            <a:off x="393700" y="5880100"/>
            <a:ext cx="11328400" cy="12700"/>
          </a:xfrm>
          <a:prstGeom prst="line">
            <a:avLst/>
          </a:prstGeom>
          <a:noFill/>
          <a:ln>
            <a:solidFill>
              <a:srgbClr val="000000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53800" y="317500"/>
            <a:ext cx="368300" cy="355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 anchorCtr="0"/>
          <a:lstStyle>
            <a:lvl1pPr marL="0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7021451-1387-4CA6-816F-3879F97B5CBC}" type="slidenum">
              <a:rPr lang="en-US" sz="1050" b="0">
                <a:latin typeface="Calibri"/>
                <a:ea typeface="Calibri"/>
                <a:cs typeface="Calibri"/>
              </a:rPr>
              <a:pPr algn="ctr"/>
              <a:t>14</a:t>
            </a:fld>
            <a:endParaRPr lang="en-US" sz="105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6821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1A0538-0C0B-1CC7-5D6B-758C18549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Zukunft von Windows 11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75B2F03-4443-A26A-F570-A5015A183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15</a:t>
            </a:fld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493C972-0A32-E568-C3E2-1685CD2EF0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Windows 11 wird stets aktualisiert, um mit den neuesten Technologietrends Schritt zu halten. Der Fokus liegt auf verbesserter Benutzerfreundlichkeit und Sicherheit.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37E069D-3A4F-947A-D293-8A4A5B5ECD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Ausblick auf zukünftige Entwicklungen</a:t>
            </a:r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D802F462-DB76-0075-3A22-A07C20AEF95B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/>
          <a:srcRect t="23343" b="2334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911799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8EA2F4-9036-050C-26B6-7B33CD7A0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Fazit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D47D95A-017A-EFC1-79AA-3164075B9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16</a:t>
            </a:fld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521976E-61A2-D6E0-5A5E-B784EFFE83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Windows 11 bringt bedeutende Verbesserungen in Benutzerfreundlichkeit, Sicherheit, Performance und Gaming über ältere Versionen mit sich.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9E2200A-8754-EE2F-E7A1-A31BB12F02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Zusammenfassung der wichtigsten Punkte</a:t>
            </a:r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493B9EE3-E471-953E-D07A-C476D4EA782D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/>
          <a:srcRect l="8292" r="829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397545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F32696-5050-3BC2-B01C-3D43A15FA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Q&amp;A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E00B53C-EBC9-14A4-B63B-EFA5ACC4C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17</a:t>
            </a:fld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ED7FA67-6C4A-92F6-93F4-7C76B56F10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Jetzt ist es Zeit für Fragen! Teilen Sie Ihre Bedenken oder Erfahrungen mit Windows 11 mit.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864D78D-786D-AF63-3ED0-250C17E182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Fragen und Antworten zur Präsentation</a:t>
            </a:r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064D20C7-8AA5-CF01-C02B-F36A92E6460B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/>
          <a:srcRect t="23343" b="2334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110216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981B54-8D0D-225D-6763-08406B20E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Dankeschön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F3B8C18-5F60-B1D4-807C-29B1D086B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18</a:t>
            </a:fld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292A36A-1996-00F6-3050-5F1837A164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Vielen Dank für Ihre Zeit und Aufmerksamkeit! Wir hoffen, dass Sie nun besser informiert sind über die Vorteile von Windows 11.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B9FD339-AD31-A9AA-8B0B-CCCA711E45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Danksagung und Abschluss der Präsentation</a:t>
            </a:r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43F7E4A1-A3FF-7566-B196-01F220547516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/>
          <a:srcRect t="23343" b="2334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35038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idn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D5EB04A0-979A-4BDC-9AF6-166E43D04A65}">
  <we:reference id="b976bf9e-dd87-459f-840c-210c09b36273" version="3.0.0.2" store="EXCatalog" storeType="EXCatalog"/>
  <we:alternateReferences>
    <we:reference id="WA200005566" version="3.0.0.2" store="de-DE" storeType="OMEX"/>
  </we:alternateReferences>
  <we:properties/>
  <we:bindings/>
  <we:snapshot xmlns:r="http://schemas.openxmlformats.org/officeDocument/2006/relationships"/>
</we:webextension>
</file>

<file path=docMetadata/LabelInfo.xml><?xml version="1.0" encoding="utf-8"?>
<clbl:labelList xmlns:clbl="http://schemas.microsoft.com/office/2020/mipLabelMetadata">
  <clbl:label id="{cd0cd48c-3829-4969-87b4-94133fc7f4cf}" enabled="1" method="Privileged" siteId="{60f39b4e-c3be-4323-9d08-383e2763428d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560</Words>
  <Application>Microsoft Office PowerPoint</Application>
  <PresentationFormat>Breitbild</PresentationFormat>
  <Paragraphs>126</Paragraphs>
  <Slides>18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18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Calibri Light</vt:lpstr>
      <vt:lpstr>Calibri SemiBold</vt:lpstr>
      <vt:lpstr>Office</vt:lpstr>
      <vt:lpstr>Midnight</vt:lpstr>
      <vt:lpstr>Warum sollte man zu Windows 11 wechseln?</vt:lpstr>
      <vt:lpstr>Einleitung zu Windows 11</vt:lpstr>
      <vt:lpstr>Hauptvorteile von Windows 11</vt:lpstr>
      <vt:lpstr>Benutzeroberfläche</vt:lpstr>
      <vt:lpstr>PowerPoint-Präsentation</vt:lpstr>
      <vt:lpstr>Spiele unter Windows 11</vt:lpstr>
      <vt:lpstr>Kompatibilität</vt:lpstr>
      <vt:lpstr>Sicherheit</vt:lpstr>
      <vt:lpstr>PowerPoint-Präsentation</vt:lpstr>
      <vt:lpstr>Nachteile von Windows 11</vt:lpstr>
      <vt:lpstr>PowerPoint-Präsentation</vt:lpstr>
      <vt:lpstr>Updates und Support</vt:lpstr>
      <vt:lpstr>Neuerungen in der Benutzererfahrung</vt:lpstr>
      <vt:lpstr>PowerPoint-Präsentation</vt:lpstr>
      <vt:lpstr>Zukunft von Windows 11</vt:lpstr>
      <vt:lpstr>Fazit</vt:lpstr>
      <vt:lpstr>Q&amp;A</vt:lpstr>
      <vt:lpstr>Dankeschön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Jörn Walter</dc:creator>
  <cp:lastModifiedBy>Jörn Walter</cp:lastModifiedBy>
  <cp:revision>1</cp:revision>
  <dcterms:created xsi:type="dcterms:W3CDTF">2024-10-11T10:16:45Z</dcterms:created>
  <dcterms:modified xsi:type="dcterms:W3CDTF">2024-10-11T10:23:54Z</dcterms:modified>
</cp:coreProperties>
</file>