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microsoft.com/office/2020/02/relationships/classificationlabels" Target="docMetadata/LabelInfo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0"/>
  </p:notesMasterIdLst>
  <p:sldIdLst>
    <p:sldId id="256" r:id="rId3"/>
    <p:sldId id="257" r:id="rId4"/>
    <p:sldId id="258" r:id="rId5"/>
    <p:sldId id="259" r:id="rId6"/>
    <p:sldId id="261" r:id="rId7"/>
    <p:sldId id="262" r:id="rId8"/>
    <p:sldId id="260" r:id="rId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1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14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51413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A3B0-47FD-B607-DFCD4084D1B5}"/>
              </c:ext>
            </c:extLst>
          </c:dPt>
          <c:dPt>
            <c:idx val="1"/>
            <c:bubble3D val="0"/>
            <c:spPr>
              <a:solidFill>
                <a:srgbClr val="D6D6D6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A3B0-47FD-B607-DFCD4084D1B5}"/>
              </c:ext>
            </c:extLst>
          </c:dPt>
          <c:cat>
            <c:strRef>
              <c:f>Sheet1!$A$2:$A$3</c:f>
              <c:strCache>
                <c:ptCount val="2"/>
                <c:pt idx="0">
                  <c:v>Fehlkonfigurationen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0.25</c:v>
                </c:pt>
                <c:pt idx="1">
                  <c:v>0.75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3B0-47FD-B607-DFCD4084D1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51413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BBF1-415A-9972-8AEA2D41A71D}"/>
              </c:ext>
            </c:extLst>
          </c:dPt>
          <c:dPt>
            <c:idx val="1"/>
            <c:bubble3D val="0"/>
            <c:spPr>
              <a:solidFill>
                <a:srgbClr val="D6D6D6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BBF1-415A-9972-8AEA2D41A71D}"/>
              </c:ext>
            </c:extLst>
          </c:dPt>
          <c:cat>
            <c:strRef>
              <c:f>Sheet1!$A$2:$A$3</c:f>
              <c:strCache>
                <c:ptCount val="2"/>
                <c:pt idx="0">
                  <c:v>Cyberangriffe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0.35</c:v>
                </c:pt>
                <c:pt idx="1">
                  <c:v>0.65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BF1-415A-9972-8AEA2D41A7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51413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CC38-4A86-B459-E8F90A2B22C0}"/>
              </c:ext>
            </c:extLst>
          </c:dPt>
          <c:dPt>
            <c:idx val="1"/>
            <c:bubble3D val="0"/>
            <c:spPr>
              <a:solidFill>
                <a:srgbClr val="D6D6D6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CC38-4A86-B459-E8F90A2B22C0}"/>
              </c:ext>
            </c:extLst>
          </c:dPt>
          <c:cat>
            <c:strRef>
              <c:f>Sheet1!$A$2:$A$3</c:f>
              <c:strCache>
                <c:ptCount val="2"/>
                <c:pt idx="0">
                  <c:v>Netzwerkinstabilität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0.2</c:v>
                </c:pt>
                <c:pt idx="1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C38-4A86-B459-E8F90A2B22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51413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54BD-4114-AB3A-FC51AC263635}"/>
              </c:ext>
            </c:extLst>
          </c:dPt>
          <c:dPt>
            <c:idx val="1"/>
            <c:bubble3D val="0"/>
            <c:spPr>
              <a:solidFill>
                <a:srgbClr val="D6D6D6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54BD-4114-AB3A-FC51AC263635}"/>
              </c:ext>
            </c:extLst>
          </c:dPt>
          <c:cat>
            <c:strRef>
              <c:f>Sheet1!$A$2:$A$3</c:f>
              <c:strCache>
                <c:ptCount val="2"/>
                <c:pt idx="0">
                  <c:v>Rechtliche Konsequenzen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0.2</c:v>
                </c:pt>
                <c:pt idx="1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4BD-4114-AB3A-FC51AC2636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204CC6-187A-4BF0-B32C-88A2B1BF3B27}" type="datetimeFigureOut">
              <a:rPr lang="de-DE" smtClean="0"/>
              <a:t>05.08.2024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FA6B77-22C6-40B9-82AA-AD7BBB2D44A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8020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77D911-6D25-3EF1-39A3-B411D8D246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E903CFB-E731-C518-89A8-ED63E4EADE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85713E6-B124-E8E4-6EAB-743F5E881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6971F-06DC-4365-96E5-05C1CF2B1DA2}" type="datetimeFigureOut">
              <a:rPr lang="de-DE" smtClean="0"/>
              <a:t>05.08.2024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5F088D7-F640-2A50-8082-A3E3BEF1C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D54EDDA-B442-9964-2407-84EE4E902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857D9-7B4F-41DB-9040-C7918F73948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7587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E2E9BC-EDD8-9A82-D805-B25727702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D292473-4A80-AC16-1256-FEE32C8D35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F833DF4-B622-C7DC-8AAE-66D96DF5B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6971F-06DC-4365-96E5-05C1CF2B1DA2}" type="datetimeFigureOut">
              <a:rPr lang="de-DE" smtClean="0"/>
              <a:t>05.08.2024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3F38BBD-C253-05A3-742E-F37B2C673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DAEDBE2-DF1C-3704-AC33-197FBC983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857D9-7B4F-41DB-9040-C7918F73948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2343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C3B578-0D13-DC36-F6AF-2D3ECD0A3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E46BE92-DB6F-293A-B31D-1C040852F3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3E2174E-E074-4CB5-A6E5-0332E8B183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6971F-06DC-4365-96E5-05C1CF2B1DA2}" type="datetimeFigureOut">
              <a:rPr lang="de-DE" smtClean="0"/>
              <a:t>05.08.2024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B7F6DEC-BABC-2526-7CF6-89E8B54E3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077E7D1-8196-A994-B1F2-F7D37B066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857D9-7B4F-41DB-9040-C7918F73948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93202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79AF40-FDA4-DD7D-C6EB-A26A282B8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93F9D34-9B46-1696-BEB0-BE3156A554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E970D6F-7D17-EBD9-B906-174A9DB506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C80C42D-7027-A3C2-D78D-40557BF46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6971F-06DC-4365-96E5-05C1CF2B1DA2}" type="datetimeFigureOut">
              <a:rPr lang="de-DE" smtClean="0"/>
              <a:t>05.08.2024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00CC420-8447-E61D-591B-6571AD5F2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824E6D9-39C4-5828-C722-6D65F1BD3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857D9-7B4F-41DB-9040-C7918F73948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4895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DD4E58-D10B-D0DA-B885-B325B0B1F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4A9A1D9-DD05-E77A-810F-F1B290F1F3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1CF534C-AA22-4E84-D9F6-CBA94A425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E7A54A5-87D3-0E0A-E6F2-FA19339CD3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FA933D26-2AFF-0C9B-F71D-E29E64A3A3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B194C3BA-7950-97FD-36E5-A70845B1E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6971F-06DC-4365-96E5-05C1CF2B1DA2}" type="datetimeFigureOut">
              <a:rPr lang="de-DE" smtClean="0"/>
              <a:t>05.08.2024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FFA64F9B-2311-4973-DBC1-0E20F53C6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AD5E672F-0F3F-0D87-4764-952DE4C96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857D9-7B4F-41DB-9040-C7918F73948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32222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D72CE5-38A0-17FE-4DB0-3BB5ECB77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DF92F59-BC2C-C3D4-BBE9-D24C78727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6971F-06DC-4365-96E5-05C1CF2B1DA2}" type="datetimeFigureOut">
              <a:rPr lang="de-DE" smtClean="0"/>
              <a:t>05.08.2024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780400E-F25A-18D1-A4E3-8ABBC392C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763FB46-237A-2579-8916-77A9C30B7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857D9-7B4F-41DB-9040-C7918F73948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6704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01B5CE45-370E-69E7-6BB6-B63994557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6971F-06DC-4365-96E5-05C1CF2B1DA2}" type="datetimeFigureOut">
              <a:rPr lang="de-DE" smtClean="0"/>
              <a:t>05.08.2024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DEC0B12-B402-2F2F-3563-4C8EACD71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4EC655C-4424-F959-F9DE-E24392C0F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857D9-7B4F-41DB-9040-C7918F73948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82382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0069BF-A443-B3FB-AB7C-F56BEF789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EFB3547-4C93-1654-320B-1A841DC695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B018E3D-B049-6D30-CABB-9222C61BEC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5FFE68D-B800-C009-506B-233840147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6971F-06DC-4365-96E5-05C1CF2B1DA2}" type="datetimeFigureOut">
              <a:rPr lang="de-DE" smtClean="0"/>
              <a:t>05.08.2024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072AF72-B934-FA0A-AE01-8599E143B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BD0C224-BE10-7007-A945-4EF10C0C7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857D9-7B4F-41DB-9040-C7918F73948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0862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0A2328-3C47-D7E4-53E7-724FCD380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C712D09C-C668-1137-1CEF-5ADBA0A276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D12373A-0718-8151-1095-28CD98495C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BA77406-2020-5822-97CA-A0B59FAC7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6971F-06DC-4365-96E5-05C1CF2B1DA2}" type="datetimeFigureOut">
              <a:rPr lang="de-DE" smtClean="0"/>
              <a:t>05.08.2024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5E01B03-A8BC-A32A-44E2-75A6628D7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537A639-1299-5299-1A91-5C6D31D0D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857D9-7B4F-41DB-9040-C7918F73948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141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7A4429-8B51-8795-3299-411905C22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5E765C6-51DF-83C7-1C1C-E5C11D8427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B4EEE7D-FD87-33ED-0654-DDC5D0340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6971F-06DC-4365-96E5-05C1CF2B1DA2}" type="datetimeFigureOut">
              <a:rPr lang="de-DE" smtClean="0"/>
              <a:t>05.08.2024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4E2A105-D846-D731-94C7-AF09BEF07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2A30520-56D0-6626-CE27-06B5EFF05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857D9-7B4F-41DB-9040-C7918F73948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3016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BFF412A3-88C4-F6EF-40EC-C2F9940A8B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E9D951B-C9AC-A323-7AEB-FDF603316B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464D3AD-F616-3CD0-046C-A56F7E6E7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6971F-06DC-4365-96E5-05C1CF2B1DA2}" type="datetimeFigureOut">
              <a:rPr lang="de-DE" smtClean="0"/>
              <a:t>05.08.2024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4902B94-EBDC-6F48-D811-486F10A4B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62C5F09-B2DC-6489-11F3-BA159863B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857D9-7B4F-41DB-9040-C7918F73948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68389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A4A77-C0EC-E90C-087A-E71757299B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3926541"/>
            <a:ext cx="10972800" cy="1663044"/>
          </a:xfrm>
          <a:prstGeom prst="rect">
            <a:avLst/>
          </a:prstGeo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5AB453-76B0-1DBA-9EE3-645CA98047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5735636"/>
            <a:ext cx="10972800" cy="474663"/>
          </a:xfrm>
        </p:spPr>
        <p:txBody>
          <a:bodyPr anchor="b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729D4B-20DA-C5A9-370C-5C556DC7C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C23F1A-779F-4295-3160-E943DBC04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849934F-55C5-A548-E041-1CB8C42DF0E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926541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7411664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BA23-25B7-954B-D646-B91AE038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10972800" cy="123048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21325FB-E0FE-AAA4-853C-618899B581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665" y="1610518"/>
            <a:ext cx="6970824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D2B210CD-96D1-D9FB-6DF0-62266CCB6F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664" y="2222065"/>
            <a:ext cx="6970825" cy="70295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D7745948-92EA-3E8A-1DBC-45422E918504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580323" y="3143243"/>
            <a:ext cx="6139069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87155554-9334-F8D5-FA7F-80CF2FB3BC78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1580323" y="3754790"/>
            <a:ext cx="6139068" cy="70295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A44C718E-DBD5-B640-39D2-7860AFE27FFB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960666" y="4717060"/>
            <a:ext cx="6970823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BB073C5F-2FFF-4B6A-E630-E112FB5B952B}"/>
              </a:ext>
            </a:extLst>
          </p:cNvPr>
          <p:cNvSpPr>
            <a:spLocks noGrp="1"/>
          </p:cNvSpPr>
          <p:nvPr>
            <p:ph type="body" sz="half" idx="16"/>
          </p:nvPr>
        </p:nvSpPr>
        <p:spPr>
          <a:xfrm>
            <a:off x="960666" y="5328607"/>
            <a:ext cx="6970822" cy="70295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D9276F28-A527-C906-EE7C-5440E0C56B8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931490" y="2031153"/>
            <a:ext cx="3650910" cy="3650910"/>
          </a:xfrm>
          <a:prstGeom prst="ellipse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30843267-C01A-455A-D8A3-E8A7C6CFB0F6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1DAE6A71-9FA2-20A0-D992-DEBF7FF3301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85D3E6-EA9D-9DE8-6317-6DF86AEEDB4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339138" y="6538913"/>
            <a:ext cx="3243262" cy="182562"/>
          </a:xfrm>
        </p:spPr>
        <p:txBody>
          <a:bodyPr>
            <a:noAutofit/>
          </a:bodyPr>
          <a:lstStyle>
            <a:lvl1pPr marL="0" indent="0" algn="r">
              <a:buNone/>
              <a:defRPr sz="100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148219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BA23-25B7-954B-D646-B91AE038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10972800" cy="123048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791D4-7662-2DFB-077F-25FC6921C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87723-B8F5-CDD2-6B9D-229B99F03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D2C780-6C1C-A81B-5B9E-735DFD6F43D1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4369902" y="2185522"/>
            <a:ext cx="3452196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F29AB7CE-949B-41D7-A673-06B30968CD01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4369902" y="2797069"/>
            <a:ext cx="3452194" cy="830639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C6C789A-7FB2-432A-6019-3F62E5386F29}"/>
              </a:ext>
            </a:extLst>
          </p:cNvPr>
          <p:cNvSpPr>
            <a:spLocks noGrp="1"/>
          </p:cNvSpPr>
          <p:nvPr>
            <p:ph type="body" idx="21"/>
          </p:nvPr>
        </p:nvSpPr>
        <p:spPr>
          <a:xfrm>
            <a:off x="7987745" y="2185522"/>
            <a:ext cx="3452196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F672CBAF-4BDE-95E9-99A1-9EDDBDEF84DC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7987745" y="2797069"/>
            <a:ext cx="3452194" cy="830639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F48CE7A-5E89-3480-B862-44BFAC429981}"/>
              </a:ext>
            </a:extLst>
          </p:cNvPr>
          <p:cNvSpPr>
            <a:spLocks noGrp="1"/>
          </p:cNvSpPr>
          <p:nvPr>
            <p:ph type="body" idx="24"/>
          </p:nvPr>
        </p:nvSpPr>
        <p:spPr>
          <a:xfrm>
            <a:off x="761997" y="2185521"/>
            <a:ext cx="3452196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78CF0CF5-EF6E-47A1-80D2-088122A0E64F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761997" y="2797068"/>
            <a:ext cx="3452194" cy="830639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9EA2C811-2433-C4B8-E818-972740C49603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09600" y="5692875"/>
            <a:ext cx="10972800" cy="539496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5433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BA23-25B7-954B-D646-B91AE038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7212496" cy="123048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791D4-7662-2DFB-077F-25FC6921C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87723-B8F5-CDD2-6B9D-229B99F03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D2C780-6C1C-A81B-5B9E-735DFD6F43D1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4369902" y="2185522"/>
            <a:ext cx="3452196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F29AB7CE-949B-41D7-A673-06B30968CD01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4369902" y="2797069"/>
            <a:ext cx="3452194" cy="830639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F48CE7A-5E89-3480-B862-44BFAC429981}"/>
              </a:ext>
            </a:extLst>
          </p:cNvPr>
          <p:cNvSpPr>
            <a:spLocks noGrp="1"/>
          </p:cNvSpPr>
          <p:nvPr>
            <p:ph type="body" idx="24"/>
          </p:nvPr>
        </p:nvSpPr>
        <p:spPr>
          <a:xfrm>
            <a:off x="761997" y="2185521"/>
            <a:ext cx="3452196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78CF0CF5-EF6E-47A1-80D2-088122A0E64F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761997" y="2797068"/>
            <a:ext cx="3452194" cy="830639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BA198D21-2409-AA26-2882-9757585EE7C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262416" y="1594022"/>
            <a:ext cx="3650910" cy="3650910"/>
          </a:xfrm>
          <a:prstGeom prst="ellipse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0956649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BA23-25B7-954B-D646-B91AE038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7212496" cy="123048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791D4-7662-2DFB-077F-25FC6921C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87723-B8F5-CDD2-6B9D-229B99F03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F48CE7A-5E89-3480-B862-44BFAC429981}"/>
              </a:ext>
            </a:extLst>
          </p:cNvPr>
          <p:cNvSpPr>
            <a:spLocks noGrp="1"/>
          </p:cNvSpPr>
          <p:nvPr>
            <p:ph type="body" idx="24"/>
          </p:nvPr>
        </p:nvSpPr>
        <p:spPr>
          <a:xfrm>
            <a:off x="761996" y="2185521"/>
            <a:ext cx="5334003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78CF0CF5-EF6E-47A1-80D2-088122A0E64F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761997" y="2797068"/>
            <a:ext cx="5334002" cy="2044898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BA198D21-2409-AA26-2882-9757585EE7C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22096" y="1594022"/>
            <a:ext cx="3650910" cy="3650910"/>
          </a:xfrm>
          <a:prstGeom prst="ellipse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3242349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BA23-25B7-954B-D646-B91AE038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10972800" cy="123048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791D4-7662-2DFB-077F-25FC6921C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87723-B8F5-CDD2-6B9D-229B99F03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21325FB-E0FE-AAA4-853C-618899B581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665" y="1611728"/>
            <a:ext cx="6922301" cy="562749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D2B210CD-96D1-D9FB-6DF0-62266CCB6F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665" y="2178669"/>
            <a:ext cx="6922300" cy="83701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D9276F28-A527-C906-EE7C-5440E0C56B8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931490" y="2031153"/>
            <a:ext cx="3650910" cy="3650910"/>
          </a:xfrm>
          <a:prstGeom prst="ellipse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92E382-FE6E-A17E-2B3A-9F3E4C7A7D21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1146198" y="3092460"/>
            <a:ext cx="6736768" cy="622646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18A7E81-D817-3ABE-B656-52FF60EF0205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1146197" y="3689968"/>
            <a:ext cx="6736767" cy="926101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8347DD8-16D7-B434-07E6-BD26F45B6DEE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1378113" y="4763061"/>
            <a:ext cx="6504852" cy="5819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7114E8C-EF4A-11ED-19FB-2D8B5FEC3A69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1378112" y="5380382"/>
            <a:ext cx="6504851" cy="865633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231F54DF-E984-A005-B56B-B62147C13B6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39138" y="6538913"/>
            <a:ext cx="3243262" cy="182562"/>
          </a:xfrm>
        </p:spPr>
        <p:txBody>
          <a:bodyPr>
            <a:noAutofit/>
          </a:bodyPr>
          <a:lstStyle>
            <a:lvl1pPr marL="0" indent="0" algn="r">
              <a:buNone/>
              <a:defRPr sz="100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71602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BA23-25B7-954B-D646-B91AE038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10972800" cy="123048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791D4-7662-2DFB-077F-25FC6921C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87723-B8F5-CDD2-6B9D-229B99F03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21325FB-E0FE-AAA4-853C-618899B581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2439" y="1925949"/>
            <a:ext cx="5157787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D2B210CD-96D1-D9FB-6DF0-62266CCB6F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2439" y="2537496"/>
            <a:ext cx="5157786" cy="883256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92E382-FE6E-A17E-2B3A-9F3E4C7A7D21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6426387" y="1925949"/>
            <a:ext cx="5157787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18A7E81-D817-3ABE-B656-52FF60EF0205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6426387" y="2537496"/>
            <a:ext cx="5157786" cy="883256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8347DD8-16D7-B434-07E6-BD26F45B6DEE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960665" y="3752680"/>
            <a:ext cx="5157787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7114E8C-EF4A-11ED-19FB-2D8B5FEC3A69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960665" y="4364227"/>
            <a:ext cx="5157786" cy="883256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61C98F61-9164-7CDA-F0A4-B90327F23F7A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426200" y="3752850"/>
            <a:ext cx="5156200" cy="24574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724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BA23-25B7-954B-D646-B91AE038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7362553" cy="123048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791D4-7662-2DFB-077F-25FC6921C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87723-B8F5-CDD2-6B9D-229B99F03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21325FB-E0FE-AAA4-853C-618899B581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665" y="1925949"/>
            <a:ext cx="3259182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D2B210CD-96D1-D9FB-6DF0-62266CCB6F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665" y="2537496"/>
            <a:ext cx="3259180" cy="1215184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92E382-FE6E-A17E-2B3A-9F3E4C7A7D21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4712973" y="1925949"/>
            <a:ext cx="3259182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18A7E81-D817-3ABE-B656-52FF60EF0205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4712973" y="2537495"/>
            <a:ext cx="3259180" cy="1197477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8347DD8-16D7-B434-07E6-BD26F45B6DEE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960665" y="3752680"/>
            <a:ext cx="7011488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7114E8C-EF4A-11ED-19FB-2D8B5FEC3A69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960665" y="4364227"/>
            <a:ext cx="7011488" cy="883256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BBB6EDE2-F53E-7B97-FF80-7764EECA4CCF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485188" y="0"/>
            <a:ext cx="3706812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6216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681E5-DE3E-1E52-3179-344AB5B2A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10972800" cy="123048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9A41B8-CF99-8A7C-E16D-CFEF1E099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989524-6BA7-0F2E-1749-175C69286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5740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E6759F-66EA-8EE3-A2F4-F15BA2F9B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548357-3F2C-483C-C0FC-FD9FB673C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0309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A4A77-C0EC-E90C-087A-E71757299B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3926541"/>
            <a:ext cx="10972800" cy="1663044"/>
          </a:xfrm>
          <a:prstGeom prst="rect">
            <a:avLst/>
          </a:prstGeo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5AB453-76B0-1DBA-9EE3-645CA98047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5735636"/>
            <a:ext cx="10972800" cy="474663"/>
          </a:xfrm>
        </p:spPr>
        <p:txBody>
          <a:bodyPr anchor="b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729D4B-20DA-C5A9-370C-5C556DC7C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C23F1A-779F-4295-3160-E943DBC04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849934F-55C5-A548-E041-1CB8C42DF0E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926541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5030922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4236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363CF6AF-BAB6-1095-7B7E-4C52334EB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14552E5-E3AB-59EA-6CD7-2D13357310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3D789B9-74C8-4DD0-E68A-BF011DD1E4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A6971F-06DC-4365-96E5-05C1CF2B1DA2}" type="datetimeFigureOut">
              <a:rPr lang="de-DE" smtClean="0"/>
              <a:t>05.08.2024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BB17AB7-2EE9-ED68-181E-67D6AF804C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FDA0EF4-6184-9B0D-D571-190CE3031B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7857D9-7B4F-41DB-9040-C7918F73948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50826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357E25-C674-3745-6594-912F15B982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500" y="1847056"/>
            <a:ext cx="106299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64DF9-DAEC-F283-848F-16438F855A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A0EC6-5648-844A-8827-911B00959032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10" name="Title Placeholder 9">
            <a:extLst>
              <a:ext uri="{FF2B5EF4-FFF2-40B4-BE49-F238E27FC236}">
                <a16:creationId xmlns:a16="http://schemas.microsoft.com/office/drawing/2014/main" id="{2390A06B-2D1F-A145-446B-BF2680524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363537"/>
            <a:ext cx="10629900" cy="12366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2D227A9A-BF27-C878-C29C-004A9358CE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139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5" r:id="rId3"/>
    <p:sldLayoutId id="2147483671" r:id="rId4"/>
    <p:sldLayoutId id="2147483672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60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MV Boli" panose="0200050003020009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">
          <p15:clr>
            <a:srgbClr val="F26B43"/>
          </p15:clr>
        </p15:guide>
        <p15:guide id="2" pos="384">
          <p15:clr>
            <a:srgbClr val="F26B43"/>
          </p15:clr>
        </p15:guide>
        <p15:guide id="3" pos="600">
          <p15:clr>
            <a:srgbClr val="F26B43"/>
          </p15:clr>
        </p15:guide>
        <p15:guide id="4" pos="7296">
          <p15:clr>
            <a:srgbClr val="F26B43"/>
          </p15:clr>
        </p15:guide>
        <p15:guide id="5" orient="horz" pos="3912">
          <p15:clr>
            <a:srgbClr val="F26B43"/>
          </p15:clr>
        </p15:guide>
        <p15:guide id="6" orient="horz" pos="100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5A6AA-D81C-6E01-58E6-D7ED9233D9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Was </a:t>
            </a:r>
            <a:r>
              <a:rPr lang="en-US" dirty="0" err="1"/>
              <a:t>bedeutet</a:t>
            </a:r>
            <a:r>
              <a:rPr lang="en-US" dirty="0"/>
              <a:t> </a:t>
            </a:r>
            <a:r>
              <a:rPr lang="en-US" dirty="0" err="1"/>
              <a:t>dNSTombstoned</a:t>
            </a:r>
            <a:r>
              <a:rPr lang="en-US" dirty="0"/>
              <a:t>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1B5D12-45B6-A823-90B1-7B0C230D98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Jörn Walter</a:t>
            </a:r>
          </a:p>
        </p:txBody>
      </p:sp>
      <p:pic>
        <p:nvPicPr>
          <p:cNvPr id="5" name="Bildplatzhalter 4">
            <a:extLst>
              <a:ext uri="{FF2B5EF4-FFF2-40B4-BE49-F238E27FC236}">
                <a16:creationId xmlns:a16="http://schemas.microsoft.com/office/drawing/2014/main" id="{3736DCBD-739C-CCC0-6E54-A46D9E18019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20" r="2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21526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2AC353-1C3A-3938-5749-46C751C47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Grundlegendes Verständnis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AC2C00F-9A8C-FA3B-E485-192B2F9461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Einführung in den Begriff 'dNSTombstoned'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6C21B62-22AB-6343-989D-98E74978867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sz="1400"/>
              <a:t>dNSTombstoned bezieht sich auf einen gelöschten DNS-Datensatz, der jedoch noch im Netzwerk existiert, aber als ungültig markiert ist. Dies kann zu Konflikten und Sicherheitsrisiken führen.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0F020E9-E492-4395-3A9B-E3475FDD2361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de-DE"/>
              <a:t>Bedeutung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79764D90-1AE3-486D-8BBA-A17C64E62673}"/>
              </a:ext>
            </a:extLst>
          </p:cNvPr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de-DE" sz="1400"/>
              <a:t>Die Bedeutung von 'dNSTombstoned' liegt darin, dass solche veralteten Datensätze potenziell missbraucht werden können. Das Verständnis dieses Konzepts ist entscheidend für die effektive Verwaltung von DNS-Einträgen und die Erhaltung der Netzwerksicherheit.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DC446C3C-5374-6B1C-33B4-6543BE514527}"/>
              </a:ext>
            </a:extLst>
          </p:cNvPr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r>
              <a:rPr lang="de-DE"/>
              <a:t>Folgen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92B2FE71-5D9C-A559-9CE4-2AC2C835E041}"/>
              </a:ext>
            </a:extLst>
          </p:cNvPr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r>
              <a:rPr lang="de-DE" sz="1400"/>
              <a:t>Die Auswirkungen von 'dNSTombstoned' können die Netzwerkleistung beeinträchtigen und Sicherheitslücken eröffnen. Ein zentrales Verständnis dieses Begriffs ist entscheidend für die Identifizierung und Behebung solcher Probleme.</a:t>
            </a:r>
          </a:p>
        </p:txBody>
      </p:sp>
      <p:pic>
        <p:nvPicPr>
          <p:cNvPr id="11" name="Bildplatzhalter 10">
            <a:extLst>
              <a:ext uri="{FF2B5EF4-FFF2-40B4-BE49-F238E27FC236}">
                <a16:creationId xmlns:a16="http://schemas.microsoft.com/office/drawing/2014/main" id="{DFB05DFC-5358-8335-2C63-8088C1781000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/>
          <a:stretch>
            <a:fillRect/>
          </a:stretch>
        </p:blipFill>
        <p:spPr/>
      </p:pic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F85E3058-43C6-B79A-D349-9025EC12297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de-DE"/>
              <a:t>Photos provided by Unsplash</a:t>
            </a:r>
          </a:p>
        </p:txBody>
      </p:sp>
    </p:spTree>
    <p:extLst>
      <p:ext uri="{BB962C8B-B14F-4D97-AF65-F5344CB8AC3E}">
        <p14:creationId xmlns:p14="http://schemas.microsoft.com/office/powerpoint/2010/main" val="4237798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DBC4B3-7E71-D519-57DF-F2575861E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Warum ist es wichtig?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160DB7E-837D-6021-6154-B12C6CE4099A}"/>
              </a:ext>
            </a:extLst>
          </p:cNvPr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rPr lang="de-DE"/>
              <a:t>Relevanz von 'dNSTombstoned' im DNS-Kontext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57CF189-6CA8-45BB-FB87-1A1DD8698079}"/>
              </a:ext>
            </a:extLst>
          </p:cNvPr>
          <p:cNvSpPr>
            <a:spLocks noGrp="1"/>
          </p:cNvSpPr>
          <p:nvPr>
            <p:ph type="body" sz="half" idx="19"/>
          </p:nvPr>
        </p:nvSpPr>
        <p:spPr/>
        <p:txBody>
          <a:bodyPr/>
          <a:lstStyle/>
          <a:p>
            <a:r>
              <a:rPr lang="de-DE" sz="1400"/>
              <a:t>In Bezug auf DNS und Netzwerksicherheit ist 'dNSTombstoned' von entscheidender Bedeutung, da veraltete oder inkorrekte DNS-Einträge potenzielle Einfallstore für Angreifer darstellen. Ein proaktiver Umgang mit diesem Thema ist daher unerlässlich.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871B417-313D-52A1-3872-D36746A0438C}"/>
              </a:ext>
            </a:extLst>
          </p:cNvPr>
          <p:cNvSpPr>
            <a:spLocks noGrp="1"/>
          </p:cNvSpPr>
          <p:nvPr>
            <p:ph type="body" idx="21"/>
          </p:nvPr>
        </p:nvSpPr>
        <p:spPr/>
        <p:txBody>
          <a:bodyPr/>
          <a:lstStyle/>
          <a:p>
            <a:r>
              <a:rPr lang="de-DE"/>
              <a:t>Netzwerksicherheit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FC0A39C8-A719-0B0A-5419-DBF0585BEAF1}"/>
              </a:ext>
            </a:extLst>
          </p:cNvPr>
          <p:cNvSpPr>
            <a:spLocks noGrp="1"/>
          </p:cNvSpPr>
          <p:nvPr>
            <p:ph type="body" sz="half" idx="22"/>
          </p:nvPr>
        </p:nvSpPr>
        <p:spPr/>
        <p:txBody>
          <a:bodyPr/>
          <a:lstStyle/>
          <a:p>
            <a:r>
              <a:rPr lang="de-DE" sz="1400"/>
              <a:t>Die Sicherheit eines Netzwerks kann durch die Existenz von 'dNSTombstoned'-Einträgen massiv gefährdet sein. Das Verständnis der Bedeutung dieses Begriffs trägt dazu bei, Schwachstellen zu identifizieren und zu beheben, um die Integrität des Netzwerks zu bewahren.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DDAD7B81-E5B0-75E3-9BD0-EE19C649199E}"/>
              </a:ext>
            </a:extLst>
          </p:cNvPr>
          <p:cNvSpPr>
            <a:spLocks noGrp="1"/>
          </p:cNvSpPr>
          <p:nvPr>
            <p:ph type="body" idx="24"/>
          </p:nvPr>
        </p:nvSpPr>
        <p:spPr/>
        <p:txBody>
          <a:bodyPr/>
          <a:lstStyle/>
          <a:p>
            <a:r>
              <a:rPr lang="de-DE"/>
              <a:t>Prävention von Sicherheitsrisiken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2C827B92-06EE-5F1B-AE9F-18974D4F5B1B}"/>
              </a:ext>
            </a:extLst>
          </p:cNvPr>
          <p:cNvSpPr>
            <a:spLocks noGrp="1"/>
          </p:cNvSpPr>
          <p:nvPr>
            <p:ph type="body" sz="half" idx="25"/>
          </p:nvPr>
        </p:nvSpPr>
        <p:spPr/>
        <p:txBody>
          <a:bodyPr/>
          <a:lstStyle/>
          <a:p>
            <a:r>
              <a:rPr lang="de-DE" sz="1400"/>
              <a:t>Die Kenntnis von 'dNSTombstoned' ermöglicht es IT-Experten, präventive Maßnahmen zu ergreifen, um potenzielle Sicherheitsrisiken zu minimieren und die Stabilität des Netzwerks zu gewährleisten.</a:t>
            </a:r>
          </a:p>
        </p:txBody>
      </p:sp>
      <p:pic>
        <p:nvPicPr>
          <p:cNvPr id="10" name="Bildplatzhalter 9">
            <a:extLst>
              <a:ext uri="{FF2B5EF4-FFF2-40B4-BE49-F238E27FC236}">
                <a16:creationId xmlns:a16="http://schemas.microsoft.com/office/drawing/2014/main" id="{D8ADDB94-073D-16A5-889A-0D8F9E7C6341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2"/>
          <a:srcRect l="3941" r="394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170585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43C3AD-3CCC-7188-EDFA-4F124EEF1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Auswirkungen und Risiken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E43FD76-EDF2-737F-FD04-3671F9AE15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Potenzielle Auswirkungen auf Netzwerke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F2468FB-6873-9D0F-7441-0C7698BA092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sz="1400"/>
              <a:t>'dNSTombstoned'-Einträge können zu Fehlfunktionen in einem Netzwerk führen, die zu technischen Problemen, Datenverlust oder sogar Sicherheitsverletzungen führen. Die Identifizierung und Entfernung solcher Einträge ist entscheidend.</a:t>
            </a:r>
          </a:p>
        </p:txBody>
      </p:sp>
      <p:pic>
        <p:nvPicPr>
          <p:cNvPr id="11" name="Bildplatzhalter 10">
            <a:extLst>
              <a:ext uri="{FF2B5EF4-FFF2-40B4-BE49-F238E27FC236}">
                <a16:creationId xmlns:a16="http://schemas.microsoft.com/office/drawing/2014/main" id="{8013A778-55A8-8006-DBD5-6A5294DF3291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21852" r="21852"/>
          <a:stretch>
            <a:fillRect/>
          </a:stretch>
        </p:blipFill>
        <p:spPr/>
      </p:pic>
      <p:sp>
        <p:nvSpPr>
          <p:cNvPr id="6" name="Textplatzhalter 5">
            <a:extLst>
              <a:ext uri="{FF2B5EF4-FFF2-40B4-BE49-F238E27FC236}">
                <a16:creationId xmlns:a16="http://schemas.microsoft.com/office/drawing/2014/main" id="{DAAEA88D-E1C2-6072-A518-29D13CEE22A9}"/>
              </a:ext>
            </a:extLst>
          </p:cNvPr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rPr lang="de-DE"/>
              <a:t>Risiken für Systeme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725ADC0E-23F9-371F-93B8-4D9FB2FB2C88}"/>
              </a:ext>
            </a:extLst>
          </p:cNvPr>
          <p:cNvSpPr>
            <a:spLocks noGrp="1"/>
          </p:cNvSpPr>
          <p:nvPr>
            <p:ph type="body" sz="half" idx="19"/>
          </p:nvPr>
        </p:nvSpPr>
        <p:spPr/>
        <p:txBody>
          <a:bodyPr/>
          <a:lstStyle/>
          <a:p>
            <a:r>
              <a:rPr lang="de-DE" sz="1400"/>
              <a:t>Die Existenz von 'dNSTombstoned'-Einträgen stellt ein erhebliches Risiko für die Stabilität und Sicherheit von IT-Systemen dar. Unbehandelte Probleme in diesem Bereich können zu schwerwiegenden Konsequenzen führen.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64349A4-582A-13E4-3672-57AACD2BD9E0}"/>
              </a:ext>
            </a:extLst>
          </p:cNvPr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r>
              <a:rPr lang="de-DE"/>
              <a:t>Bedeutung der Lösungsansätze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C7D1E483-F8E6-0721-CB9A-83713E0B5F07}"/>
              </a:ext>
            </a:extLst>
          </p:cNvPr>
          <p:cNvSpPr>
            <a:spLocks noGrp="1"/>
          </p:cNvSpPr>
          <p:nvPr>
            <p:ph type="body" sz="half" idx="21"/>
          </p:nvPr>
        </p:nvSpPr>
        <p:spPr/>
        <p:txBody>
          <a:bodyPr/>
          <a:lstStyle/>
          <a:p>
            <a:r>
              <a:rPr lang="de-DE" sz="1400"/>
              <a:t>Ein umfassendes Verständnis der Auswirkungen und Risiken von 'dNSTombstoned' fördert die Implementierung effektiver Lösungsansätze, um potenzielle Schäden zu verhindern und die Netzwerksicherheit zu gewährleisten.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B5336B25-F09B-E0C2-F469-1D924AE4EB8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de-DE"/>
              <a:t>Photos provided by Unsplash</a:t>
            </a:r>
          </a:p>
        </p:txBody>
      </p:sp>
    </p:spTree>
    <p:extLst>
      <p:ext uri="{BB962C8B-B14F-4D97-AF65-F5344CB8AC3E}">
        <p14:creationId xmlns:p14="http://schemas.microsoft.com/office/powerpoint/2010/main" val="23290174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0"/>
          <p:cNvGraphicFramePr>
            <a:graphicFrameLocks noGrp="1"/>
          </p:cNvGraphicFramePr>
          <p:nvPr/>
        </p:nvGraphicFramePr>
        <p:xfrm>
          <a:off x="853440" y="2438400"/>
          <a:ext cx="10363200" cy="3145536"/>
        </p:xfrm>
        <a:graphic>
          <a:graphicData uri="http://schemas.openxmlformats.org/drawingml/2006/table">
            <a:tbl>
              <a:tblPr/>
              <a:tblGrid>
                <a:gridCol w="518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8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 SemiBold" pitchFamily="34" charset="0"/>
                          <a:ea typeface="Calibri SemiBold" pitchFamily="34" charset="-122"/>
                          <a:cs typeface="Calibri SemiBold" pitchFamily="34" charset="-120"/>
                        </a:rPr>
                        <a:t>Präventive Maßnahme</a:t>
                      </a:r>
                      <a:endParaRPr lang="en-US" sz="1400" dirty="0">
                        <a:latin typeface="Calibri SemiBold" charset="0"/>
                        <a:ea typeface="Calibri SemiBold" charset="0"/>
                        <a:cs typeface="Calibri SemiBold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0E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 SemiBold" pitchFamily="34" charset="0"/>
                          <a:ea typeface="Calibri SemiBold" pitchFamily="34" charset="-122"/>
                          <a:cs typeface="Calibri SemiBold" pitchFamily="34" charset="-120"/>
                        </a:rPr>
                        <a:t>Beschreibung</a:t>
                      </a:r>
                      <a:endParaRPr lang="en-US" sz="1400" dirty="0">
                        <a:latin typeface="Calibri SemiBold" charset="0"/>
                        <a:ea typeface="Calibri SemiBold" charset="0"/>
                        <a:cs typeface="Calibri SemiBold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Regelmäßige DNS-Überprüfungen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Kontinuierliche Prüfung und Bereinigung von veralteten DNS-Einträgen.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Implementierung von TTL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Festlegung von Time-to-Live (Lebensdauer) für DNS-Einträge zur Begrenzung der Persistenz.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Sicherheitsrichtlinien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Etablierung von Richtlinien zur Vermeidung und Behandlung von 'dNSTombstoned'-Problemen.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Schulung der IT-Mitarbeiter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Sensibilisierung des Personals für Risiken von ungültigen DNS-Einträgen und deren Bedeutung.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Automatisierung von Prozessen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Einführung von automatisierten Tools zur effizienten Verwaltung von DNS-Records.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ext 0"/>
          <p:cNvSpPr/>
          <p:nvPr/>
        </p:nvSpPr>
        <p:spPr>
          <a:xfrm>
            <a:off x="914400" y="723900"/>
            <a:ext cx="10439400" cy="1320800"/>
          </a:xfrm>
          <a:prstGeom prst="rect">
            <a:avLst/>
          </a:prstGeom>
          <a:noFill/>
          <a:ln/>
        </p:spPr>
        <p:txBody>
          <a:bodyPr wrap="square" rtlCol="0" anchor="ctr" anchorCtr="0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400">
                <a:latin typeface="Calibri"/>
                <a:ea typeface="Calibri"/>
                <a:cs typeface="Calibri"/>
              </a:rPr>
              <a:t>Maßnahmen zur Prävention</a:t>
            </a:r>
            <a:endParaRPr lang="en-US" sz="4400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hape 1"/>
          <p:cNvSpPr/>
          <p:nvPr/>
        </p:nvSpPr>
        <p:spPr>
          <a:xfrm>
            <a:off x="1219200" y="1219200"/>
            <a:ext cx="1219200" cy="1219200"/>
          </a:xfrm>
          <a:prstGeom prst="line">
            <a:avLst/>
          </a:prstGeom>
          <a:noFill/>
          <a:ln/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656546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0"/>
          <p:cNvGraphicFramePr/>
          <p:nvPr>
            <p:extLst>
              <p:ext uri="{D42A27DB-BD31-4B8C-83A1-F6EECF244321}">
                <p14:modId xmlns:p14="http://schemas.microsoft.com/office/powerpoint/2010/main" val="2152727536"/>
              </p:ext>
            </p:extLst>
          </p:nvPr>
        </p:nvGraphicFramePr>
        <p:xfrm>
          <a:off x="1219200" y="1930400"/>
          <a:ext cx="1816100" cy="1816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Chart 1"/>
          <p:cNvGraphicFramePr/>
          <p:nvPr>
            <p:extLst>
              <p:ext uri="{D42A27DB-BD31-4B8C-83A1-F6EECF244321}">
                <p14:modId xmlns:p14="http://schemas.microsoft.com/office/powerpoint/2010/main" val="347498243"/>
              </p:ext>
            </p:extLst>
          </p:nvPr>
        </p:nvGraphicFramePr>
        <p:xfrm>
          <a:off x="3797300" y="1930400"/>
          <a:ext cx="1816100" cy="1816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" name="Chart 2"/>
          <p:cNvGraphicFramePr/>
          <p:nvPr>
            <p:extLst>
              <p:ext uri="{D42A27DB-BD31-4B8C-83A1-F6EECF244321}">
                <p14:modId xmlns:p14="http://schemas.microsoft.com/office/powerpoint/2010/main" val="1032697098"/>
              </p:ext>
            </p:extLst>
          </p:nvPr>
        </p:nvGraphicFramePr>
        <p:xfrm>
          <a:off x="6591300" y="1930400"/>
          <a:ext cx="1816100" cy="1816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5" name="Chart 3"/>
          <p:cNvGraphicFramePr/>
          <p:nvPr>
            <p:extLst>
              <p:ext uri="{D42A27DB-BD31-4B8C-83A1-F6EECF244321}">
                <p14:modId xmlns:p14="http://schemas.microsoft.com/office/powerpoint/2010/main" val="1119302957"/>
              </p:ext>
            </p:extLst>
          </p:nvPr>
        </p:nvGraphicFramePr>
        <p:xfrm>
          <a:off x="9207500" y="1930400"/>
          <a:ext cx="1816100" cy="1816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6" name="Textfeld 5">
            <a:extLst>
              <a:ext uri="{FF2B5EF4-FFF2-40B4-BE49-F238E27FC236}">
                <a16:creationId xmlns:a16="http://schemas.microsoft.com/office/drawing/2014/main" id="{DCF8D0B1-E29C-4F7F-870C-C7081EE17B36}"/>
              </a:ext>
            </a:extLst>
          </p:cNvPr>
          <p:cNvSpPr txBox="1"/>
          <p:nvPr/>
        </p:nvSpPr>
        <p:spPr>
          <a:xfrm>
            <a:off x="914400" y="723900"/>
            <a:ext cx="10439400" cy="13208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spAutoFit/>
          </a:bodyPr>
          <a:lstStyle/>
          <a:p>
            <a:r>
              <a:rPr lang="de-DE" sz="4400">
                <a:latin typeface="Calibri"/>
                <a:ea typeface="Calibri"/>
                <a:cs typeface="Calibri"/>
              </a:rPr>
              <a:t>Beispiele aus der Praxis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945166DD-12F0-4270-BC3B-BE93D64261AB}"/>
              </a:ext>
            </a:extLst>
          </p:cNvPr>
          <p:cNvSpPr txBox="1"/>
          <p:nvPr/>
        </p:nvSpPr>
        <p:spPr>
          <a:xfrm>
            <a:off x="1663700" y="2603500"/>
            <a:ext cx="914400" cy="457200"/>
          </a:xfrm>
          <a:prstGeom prst="rect">
            <a:avLst/>
          </a:prstGeom>
          <a:noFill/>
        </p:spPr>
        <p:txBody>
          <a:bodyPr vertOverflow="overflow" vert="horz" wrap="square" rtlCol="0" anchor="ctr" anchorCtr="1">
            <a:spAutoFit/>
          </a:bodyPr>
          <a:lstStyle/>
          <a:p>
            <a:pPr algn="ctr"/>
            <a:r>
              <a:rPr lang="de-DE" sz="2400">
                <a:latin typeface="Calibri"/>
                <a:ea typeface="Calibri"/>
                <a:cs typeface="Calibri"/>
              </a:rPr>
              <a:t>25%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CDFBA406-819D-44E3-90ED-9979A579C02C}"/>
              </a:ext>
            </a:extLst>
          </p:cNvPr>
          <p:cNvSpPr txBox="1"/>
          <p:nvPr/>
        </p:nvSpPr>
        <p:spPr>
          <a:xfrm>
            <a:off x="4241800" y="2603500"/>
            <a:ext cx="914400" cy="457200"/>
          </a:xfrm>
          <a:prstGeom prst="rect">
            <a:avLst/>
          </a:prstGeom>
          <a:noFill/>
        </p:spPr>
        <p:txBody>
          <a:bodyPr vertOverflow="overflow" vert="horz" wrap="square" rtlCol="0" anchor="ctr" anchorCtr="1">
            <a:spAutoFit/>
          </a:bodyPr>
          <a:lstStyle/>
          <a:p>
            <a:pPr algn="ctr"/>
            <a:r>
              <a:rPr lang="de-DE" sz="2400">
                <a:latin typeface="Calibri"/>
                <a:ea typeface="Calibri"/>
                <a:cs typeface="Calibri"/>
              </a:rPr>
              <a:t>35%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83AE03D3-B593-44F3-84E9-84B8D42EB178}"/>
              </a:ext>
            </a:extLst>
          </p:cNvPr>
          <p:cNvSpPr txBox="1"/>
          <p:nvPr/>
        </p:nvSpPr>
        <p:spPr>
          <a:xfrm>
            <a:off x="7035800" y="2603500"/>
            <a:ext cx="914400" cy="457200"/>
          </a:xfrm>
          <a:prstGeom prst="rect">
            <a:avLst/>
          </a:prstGeom>
          <a:noFill/>
        </p:spPr>
        <p:txBody>
          <a:bodyPr vertOverflow="overflow" vert="horz" wrap="square" rtlCol="0" anchor="ctr" anchorCtr="1">
            <a:spAutoFit/>
          </a:bodyPr>
          <a:lstStyle/>
          <a:p>
            <a:pPr algn="ctr"/>
            <a:r>
              <a:rPr lang="de-DE" sz="2400">
                <a:latin typeface="Calibri"/>
                <a:ea typeface="Calibri"/>
                <a:cs typeface="Calibri"/>
              </a:rPr>
              <a:t>20%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41C5512C-2332-4507-AAAD-49D9C980ACBD}"/>
              </a:ext>
            </a:extLst>
          </p:cNvPr>
          <p:cNvSpPr txBox="1"/>
          <p:nvPr/>
        </p:nvSpPr>
        <p:spPr>
          <a:xfrm>
            <a:off x="9652000" y="2603500"/>
            <a:ext cx="914400" cy="457200"/>
          </a:xfrm>
          <a:prstGeom prst="rect">
            <a:avLst/>
          </a:prstGeom>
          <a:noFill/>
        </p:spPr>
        <p:txBody>
          <a:bodyPr vertOverflow="overflow" vert="horz" wrap="square" rtlCol="0" anchor="ctr" anchorCtr="1">
            <a:spAutoFit/>
          </a:bodyPr>
          <a:lstStyle/>
          <a:p>
            <a:pPr algn="ctr"/>
            <a:r>
              <a:rPr lang="de-DE" sz="2400">
                <a:latin typeface="Calibri"/>
                <a:ea typeface="Calibri"/>
                <a:cs typeface="Calibri"/>
              </a:rPr>
              <a:t>20%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3894316D-6300-45AE-B26A-57BD2BF51955}"/>
              </a:ext>
            </a:extLst>
          </p:cNvPr>
          <p:cNvSpPr txBox="1"/>
          <p:nvPr/>
        </p:nvSpPr>
        <p:spPr>
          <a:xfrm>
            <a:off x="863600" y="3527202"/>
            <a:ext cx="2463800" cy="1015663"/>
          </a:xfrm>
          <a:prstGeom prst="rect">
            <a:avLst/>
          </a:prstGeom>
          <a:noFill/>
        </p:spPr>
        <p:txBody>
          <a:bodyPr vertOverflow="overflow" vert="horz" wrap="square" rtlCol="0" anchor="b" anchorCtr="1">
            <a:spAutoFit/>
          </a:bodyPr>
          <a:lstStyle/>
          <a:p>
            <a:pPr algn="ctr"/>
            <a:r>
              <a:rPr lang="de-DE" sz="2000" b="1" dirty="0">
                <a:solidFill>
                  <a:srgbClr val="404040"/>
                </a:solidFill>
              </a:rPr>
              <a:t>Fehlkonfigurationen von </a:t>
            </a:r>
            <a:r>
              <a:rPr lang="de-DE" sz="2000" b="1" dirty="0" err="1">
                <a:solidFill>
                  <a:srgbClr val="404040"/>
                </a:solidFill>
              </a:rPr>
              <a:t>dNSTombstoned</a:t>
            </a:r>
            <a:r>
              <a:rPr lang="de-DE" sz="2000" b="1" dirty="0">
                <a:solidFill>
                  <a:srgbClr val="404040"/>
                </a:solidFill>
              </a:rPr>
              <a:t>-Einträgen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ED6BE655-B703-4825-9D83-F67C52F12D8E}"/>
              </a:ext>
            </a:extLst>
          </p:cNvPr>
          <p:cNvSpPr txBox="1"/>
          <p:nvPr/>
        </p:nvSpPr>
        <p:spPr>
          <a:xfrm>
            <a:off x="927100" y="4597400"/>
            <a:ext cx="2400300" cy="13208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ctr"/>
            <a:r>
              <a:rPr lang="de-DE" sz="1400">
                <a:solidFill>
                  <a:srgbClr val="404040"/>
                </a:solidFill>
                <a:latin typeface="Roboto"/>
                <a:ea typeface="Roboto"/>
              </a:rPr>
              <a:t>In der Praxis können 25% der dNSTombstoned-Probleme auf Fehlkonfigurationen zurückgeführt werden, die durch unzureichende Überwachung entstehen.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629FEFFB-4F6D-4C10-A835-211ACF6EEC7B}"/>
              </a:ext>
            </a:extLst>
          </p:cNvPr>
          <p:cNvSpPr txBox="1"/>
          <p:nvPr/>
        </p:nvSpPr>
        <p:spPr>
          <a:xfrm>
            <a:off x="3505200" y="3797300"/>
            <a:ext cx="2400300" cy="736600"/>
          </a:xfrm>
          <a:prstGeom prst="rect">
            <a:avLst/>
          </a:prstGeom>
          <a:noFill/>
        </p:spPr>
        <p:txBody>
          <a:bodyPr vertOverflow="overflow" vert="horz" wrap="square" rtlCol="0" anchor="b" anchorCtr="1">
            <a:spAutoFit/>
          </a:bodyPr>
          <a:lstStyle/>
          <a:p>
            <a:pPr algn="ctr"/>
            <a:r>
              <a:rPr lang="de-DE" sz="2000" b="1">
                <a:solidFill>
                  <a:srgbClr val="404040"/>
                </a:solidFill>
              </a:rPr>
              <a:t>Risiken durch Cyberangriffe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EE471AD3-1B2B-413D-9E06-66614B174B40}"/>
              </a:ext>
            </a:extLst>
          </p:cNvPr>
          <p:cNvSpPr txBox="1"/>
          <p:nvPr/>
        </p:nvSpPr>
        <p:spPr>
          <a:xfrm>
            <a:off x="3505200" y="4584700"/>
            <a:ext cx="2400300" cy="13208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ctr"/>
            <a:r>
              <a:rPr lang="de-DE" sz="1400">
                <a:solidFill>
                  <a:srgbClr val="404040"/>
                </a:solidFill>
                <a:latin typeface="Roboto"/>
                <a:ea typeface="Roboto"/>
              </a:rPr>
              <a:t>Cyberangriffe nutzen oft dNSTombstoned-Einträge aus, um in ein Netzwerk einzudringen. 35% der potenziellen Sicherheitsverletzungen resultieren aus diesem Szenario.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EA9D07FC-A009-4F1D-93AC-90C14220B31A}"/>
              </a:ext>
            </a:extLst>
          </p:cNvPr>
          <p:cNvSpPr txBox="1"/>
          <p:nvPr/>
        </p:nvSpPr>
        <p:spPr>
          <a:xfrm>
            <a:off x="6286500" y="3784600"/>
            <a:ext cx="2400300" cy="736600"/>
          </a:xfrm>
          <a:prstGeom prst="rect">
            <a:avLst/>
          </a:prstGeom>
          <a:noFill/>
        </p:spPr>
        <p:txBody>
          <a:bodyPr vertOverflow="overflow" vert="horz" wrap="square" rtlCol="0" anchor="b" anchorCtr="1">
            <a:spAutoFit/>
          </a:bodyPr>
          <a:lstStyle/>
          <a:p>
            <a:pPr algn="ctr"/>
            <a:r>
              <a:rPr lang="de-DE" sz="2000" b="1">
                <a:solidFill>
                  <a:srgbClr val="404040"/>
                </a:solidFill>
              </a:rPr>
              <a:t>Auswirkungen auf Netzwerkstabilität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8A8F7678-1778-46EF-93CF-7D53DFF7E7F0}"/>
              </a:ext>
            </a:extLst>
          </p:cNvPr>
          <p:cNvSpPr txBox="1"/>
          <p:nvPr/>
        </p:nvSpPr>
        <p:spPr>
          <a:xfrm>
            <a:off x="6286500" y="4584700"/>
            <a:ext cx="2400300" cy="13208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ctr"/>
            <a:r>
              <a:rPr lang="de-DE" sz="1400">
                <a:solidFill>
                  <a:srgbClr val="404040"/>
                </a:solidFill>
                <a:latin typeface="Roboto"/>
                <a:ea typeface="Roboto"/>
              </a:rPr>
              <a:t>Ungültige DNS-Einträge können bis zu 20% der Netzwerkstörungen verursachen, was die Verfügbarkeit von IT-Diensten beeinträchtigt.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13A74051-303B-4EFD-82F4-F21F9EC83726}"/>
              </a:ext>
            </a:extLst>
          </p:cNvPr>
          <p:cNvSpPr txBox="1"/>
          <p:nvPr/>
        </p:nvSpPr>
        <p:spPr>
          <a:xfrm>
            <a:off x="8551578" y="3550362"/>
            <a:ext cx="3183218" cy="1015663"/>
          </a:xfrm>
          <a:prstGeom prst="rect">
            <a:avLst/>
          </a:prstGeom>
          <a:noFill/>
        </p:spPr>
        <p:txBody>
          <a:bodyPr vertOverflow="overflow" vert="horz" wrap="square" rtlCol="0" anchor="b" anchorCtr="1">
            <a:spAutoFit/>
          </a:bodyPr>
          <a:lstStyle/>
          <a:p>
            <a:pPr algn="ctr"/>
            <a:r>
              <a:rPr lang="de-DE" sz="2000" b="1" dirty="0">
                <a:solidFill>
                  <a:srgbClr val="404040"/>
                </a:solidFill>
              </a:rPr>
              <a:t>Rechtliche Konsequenzen von </a:t>
            </a:r>
            <a:r>
              <a:rPr lang="de-DE" sz="2000" b="1" dirty="0" err="1">
                <a:solidFill>
                  <a:srgbClr val="404040"/>
                </a:solidFill>
              </a:rPr>
              <a:t>dNSTombstoned</a:t>
            </a:r>
            <a:r>
              <a:rPr lang="de-DE" sz="2000" b="1" dirty="0">
                <a:solidFill>
                  <a:srgbClr val="404040"/>
                </a:solidFill>
              </a:rPr>
              <a:t>-Problemen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E37552E5-D158-426A-B782-395686BA30AD}"/>
              </a:ext>
            </a:extLst>
          </p:cNvPr>
          <p:cNvSpPr txBox="1"/>
          <p:nvPr/>
        </p:nvSpPr>
        <p:spPr>
          <a:xfrm>
            <a:off x="8928100" y="4584700"/>
            <a:ext cx="2400300" cy="13208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ctr"/>
            <a:r>
              <a:rPr lang="de-DE" sz="1400">
                <a:solidFill>
                  <a:srgbClr val="404040"/>
                </a:solidFill>
                <a:latin typeface="Roboto"/>
                <a:ea typeface="Roboto"/>
              </a:rPr>
              <a:t>Etwa 20% der Unternehmen erleiden rechtliche Konsequenzen aufgrund von dNSTombstoned-Einträgen, die zu Datenschutzverletzungen führen können.</a:t>
            </a:r>
          </a:p>
        </p:txBody>
      </p:sp>
    </p:spTree>
    <p:extLst>
      <p:ext uri="{BB962C8B-B14F-4D97-AF65-F5344CB8AC3E}">
        <p14:creationId xmlns:p14="http://schemas.microsoft.com/office/powerpoint/2010/main" val="41086460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6FA3AD-7ED7-A7DE-9C77-A6FEC80B5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Zusammenfassung und Fazit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EF24EDA-95EB-DA79-069D-1E70B9CFA0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Wichtige Punkte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AC039F1-BB4E-6BF1-C0E4-16C6DB03E99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sz="1400"/>
              <a:t>Das Verständnis von 'dNSTombstoned' als gelöschte, aber noch präsente DNS-Einträge ist entscheidend für die Netzwerksicherheit und -stabilität. Präventive Maßnahmen sind unerlässlich, um potenzielle Sicherheitsrisiken zu minimieren.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651FC64-355B-1C51-0A99-798B5297A956}"/>
              </a:ext>
            </a:extLst>
          </p:cNvPr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rPr lang="de-DE"/>
              <a:t>Schlussfolgerungen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B051A54-6C86-84D2-78D3-EDBF963FA1C2}"/>
              </a:ext>
            </a:extLst>
          </p:cNvPr>
          <p:cNvSpPr>
            <a:spLocks noGrp="1"/>
          </p:cNvSpPr>
          <p:nvPr>
            <p:ph type="body" sz="half" idx="19"/>
          </p:nvPr>
        </p:nvSpPr>
        <p:spPr/>
        <p:txBody>
          <a:bodyPr/>
          <a:lstStyle/>
          <a:p>
            <a:r>
              <a:rPr lang="de-DE" sz="1400"/>
              <a:t>Die Analyse der Auswirkungen und Risiken von 'dNSTombstoned' verdeutlicht die Notwendigkeit einer proaktiven Herangehensweise an das DNS-Management. Ein bewusster Umgang mit diesem Thema ist grundlegend für die Integrität von Systemen und Netzwerken.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D1BB4A19-88B9-5359-3E76-CD08943CD314}"/>
              </a:ext>
            </a:extLst>
          </p:cNvPr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r>
              <a:rPr lang="de-DE"/>
              <a:t>Handlungsbedarf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A480864-6F91-8906-7EAA-2654C7E71573}"/>
              </a:ext>
            </a:extLst>
          </p:cNvPr>
          <p:cNvSpPr>
            <a:spLocks noGrp="1"/>
          </p:cNvSpPr>
          <p:nvPr>
            <p:ph type="body" sz="half" idx="21"/>
          </p:nvPr>
        </p:nvSpPr>
        <p:spPr/>
        <p:txBody>
          <a:bodyPr/>
          <a:lstStyle/>
          <a:p>
            <a:r>
              <a:rPr lang="de-DE" sz="1400"/>
              <a:t>Abschließend ist das Bewusstsein für 'dNSTombstoned' essenziell, um angemessene Maßnahmen zu ergreifen und potenzielle Schwachstellen zu adressieren. Die kontinuierliche Überwachung und Pflege von DNS-Einträgen sichert die Netzwerksicherheit nachhaltig.</a:t>
            </a:r>
          </a:p>
        </p:txBody>
      </p:sp>
      <p:pic>
        <p:nvPicPr>
          <p:cNvPr id="10" name="Bildplatzhalter 9">
            <a:extLst>
              <a:ext uri="{FF2B5EF4-FFF2-40B4-BE49-F238E27FC236}">
                <a16:creationId xmlns:a16="http://schemas.microsoft.com/office/drawing/2014/main" id="{776A807C-1879-8AD2-EBE7-FAF747C71D6A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2"/>
          <a:srcRect t="12465" b="1246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638509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Drif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2.1" id="{19F6FF4A-BFB8-D448-81DB-A8F1C71F8E46}" vid="{CDCDF023-17A4-CF46-89DD-D6386F64A917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29354F1B-7C26-4669-BA9F-66E0A3D89B48}">
  <we:reference id="b976bf9e-dd87-459f-840c-210c09b36273" version="3.0.0.2" store="EXCatalog" storeType="EXCatalog"/>
  <we:alternateReferences>
    <we:reference id="WA200005566" version="3.0.0.2" store="de-DE" storeType="OMEX"/>
  </we:alternateReferences>
  <we:properties/>
  <we:bindings/>
  <we:snapshot xmlns:r="http://schemas.openxmlformats.org/officeDocument/2006/relationships"/>
</we:webextension>
</file>

<file path=docMetadata/LabelInfo.xml><?xml version="1.0" encoding="utf-8"?>
<clbl:labelList xmlns:clbl="http://schemas.microsoft.com/office/2020/mipLabelMetadata">
  <clbl:label id="{cd0cd48c-3829-4969-87b4-94133fc7f4cf}" enabled="1" method="Privileged" siteId="{60f39b4e-c3be-4323-9d08-383e2763428d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617</Words>
  <Application>Microsoft Office PowerPoint</Application>
  <PresentationFormat>Breitbild</PresentationFormat>
  <Paragraphs>60</Paragraphs>
  <Slides>7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7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Calibri SemiBold</vt:lpstr>
      <vt:lpstr>Roboto</vt:lpstr>
      <vt:lpstr>Office</vt:lpstr>
      <vt:lpstr>Drift</vt:lpstr>
      <vt:lpstr>Was bedeutet dNSTombstoned?</vt:lpstr>
      <vt:lpstr>Grundlegendes Verständnis</vt:lpstr>
      <vt:lpstr>Warum ist es wichtig?</vt:lpstr>
      <vt:lpstr>Auswirkungen und Risiken</vt:lpstr>
      <vt:lpstr>PowerPoint-Präsentation</vt:lpstr>
      <vt:lpstr>PowerPoint-Präsentation</vt:lpstr>
      <vt:lpstr>Zusammenfassung und Fazit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Jörn Walter</dc:creator>
  <cp:lastModifiedBy>Jörn Walter</cp:lastModifiedBy>
  <cp:revision>2</cp:revision>
  <dcterms:created xsi:type="dcterms:W3CDTF">2024-08-05T08:22:28Z</dcterms:created>
  <dcterms:modified xsi:type="dcterms:W3CDTF">2024-08-05T14:57:50Z</dcterms:modified>
</cp:coreProperties>
</file>