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5"/>
  </p:notesMasterIdLst>
  <p:sldIdLst>
    <p:sldId id="259" r:id="rId3"/>
    <p:sldId id="260" r:id="rId4"/>
    <p:sldId id="261" r:id="rId5"/>
    <p:sldId id="262" r:id="rId6"/>
    <p:sldId id="263" r:id="rId7"/>
    <p:sldId id="264" r:id="rId8"/>
    <p:sldId id="265" r:id="rId9"/>
    <p:sldId id="256" r:id="rId10"/>
    <p:sldId id="266" r:id="rId11"/>
    <p:sldId id="269" r:id="rId12"/>
    <p:sldId id="267" r:id="rId13"/>
    <p:sldId id="26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2D71-4E68-99BC-5E4A4BBD0206}"/>
              </c:ext>
            </c:extLst>
          </c:dPt>
          <c:dPt>
            <c:idx val="1"/>
            <c:bubble3D val="0"/>
            <c:spPr>
              <a:solidFill>
                <a:srgbClr val="0958F7"/>
              </a:solidFill>
              <a:effectLst/>
            </c:spPr>
            <c:extLst>
              <c:ext xmlns:c16="http://schemas.microsoft.com/office/drawing/2014/chart" uri="{C3380CC4-5D6E-409C-BE32-E72D297353CC}">
                <c16:uniqueId val="{00000003-2D71-4E68-99BC-5E4A4BBD0206}"/>
              </c:ext>
            </c:extLst>
          </c:dPt>
          <c:cat>
            <c:strRef>
              <c:f>Sheet1!$A$2:$A$3</c:f>
              <c:strCache>
                <c:ptCount val="2"/>
                <c:pt idx="0">
                  <c:v>Datenschutz</c:v>
                </c:pt>
              </c:strCache>
            </c:strRef>
          </c:cat>
          <c:val>
            <c:numRef>
              <c:f>Sheet1!$B$2:$B$3</c:f>
              <c:numCache>
                <c:formatCode>General</c:formatCode>
                <c:ptCount val="2"/>
                <c:pt idx="0">
                  <c:v>0.4</c:v>
                </c:pt>
                <c:pt idx="1">
                  <c:v>0.6</c:v>
                </c:pt>
              </c:numCache>
            </c:numRef>
          </c:val>
          <c:extLst>
            <c:ext xmlns:c16="http://schemas.microsoft.com/office/drawing/2014/chart" uri="{C3380CC4-5D6E-409C-BE32-E72D297353CC}">
              <c16:uniqueId val="{00000004-2D71-4E68-99BC-5E4A4BBD0206}"/>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FABA-4F83-BE52-1EE4C60E958E}"/>
              </c:ext>
            </c:extLst>
          </c:dPt>
          <c:dPt>
            <c:idx val="1"/>
            <c:bubble3D val="0"/>
            <c:spPr>
              <a:solidFill>
                <a:srgbClr val="0958F7"/>
              </a:solidFill>
              <a:effectLst/>
            </c:spPr>
            <c:extLst>
              <c:ext xmlns:c16="http://schemas.microsoft.com/office/drawing/2014/chart" uri="{C3380CC4-5D6E-409C-BE32-E72D297353CC}">
                <c16:uniqueId val="{00000003-FABA-4F83-BE52-1EE4C60E958E}"/>
              </c:ext>
            </c:extLst>
          </c:dPt>
          <c:cat>
            <c:strRef>
              <c:f>Sheet1!$A$2:$A$3</c:f>
              <c:strCache>
                <c:ptCount val="2"/>
                <c:pt idx="0">
                  <c:v>Geografische Beschränkungen</c:v>
                </c:pt>
              </c:strCache>
            </c:strRef>
          </c:cat>
          <c:val>
            <c:numRef>
              <c:f>Sheet1!$B$2:$B$3</c:f>
              <c:numCache>
                <c:formatCode>General</c:formatCode>
                <c:ptCount val="2"/>
                <c:pt idx="0">
                  <c:v>0.35</c:v>
                </c:pt>
                <c:pt idx="1">
                  <c:v>0.65</c:v>
                </c:pt>
              </c:numCache>
            </c:numRef>
          </c:val>
          <c:extLst>
            <c:ext xmlns:c16="http://schemas.microsoft.com/office/drawing/2014/chart" uri="{C3380CC4-5D6E-409C-BE32-E72D297353CC}">
              <c16:uniqueId val="{00000004-FABA-4F83-BE52-1EE4C60E958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1C98-4FBA-8DBD-528D1E7BD741}"/>
              </c:ext>
            </c:extLst>
          </c:dPt>
          <c:dPt>
            <c:idx val="1"/>
            <c:bubble3D val="0"/>
            <c:spPr>
              <a:solidFill>
                <a:srgbClr val="0958F7"/>
              </a:solidFill>
              <a:effectLst/>
            </c:spPr>
            <c:extLst>
              <c:ext xmlns:c16="http://schemas.microsoft.com/office/drawing/2014/chart" uri="{C3380CC4-5D6E-409C-BE32-E72D297353CC}">
                <c16:uniqueId val="{00000003-1C98-4FBA-8DBD-528D1E7BD741}"/>
              </c:ext>
            </c:extLst>
          </c:dPt>
          <c:cat>
            <c:strRef>
              <c:f>Sheet1!$A$2:$A$3</c:f>
              <c:strCache>
                <c:ptCount val="2"/>
                <c:pt idx="0">
                  <c:v>Unternehmenssicherheit</c:v>
                </c:pt>
              </c:strCache>
            </c:strRef>
          </c:cat>
          <c:val>
            <c:numRef>
              <c:f>Sheet1!$B$2:$B$3</c:f>
              <c:numCache>
                <c:formatCode>General</c:formatCode>
                <c:ptCount val="2"/>
                <c:pt idx="0">
                  <c:v>0.25</c:v>
                </c:pt>
                <c:pt idx="1">
                  <c:v>0.75</c:v>
                </c:pt>
              </c:numCache>
            </c:numRef>
          </c:val>
          <c:extLst>
            <c:ext xmlns:c16="http://schemas.microsoft.com/office/drawing/2014/chart" uri="{C3380CC4-5D6E-409C-BE32-E72D297353CC}">
              <c16:uniqueId val="{00000004-1C98-4FBA-8DBD-528D1E7BD741}"/>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0B2A36-A249-4FA9-998F-640456B1FDC2}" type="datetimeFigureOut">
              <a:rPr lang="de-DE" smtClean="0"/>
              <a:t>12.08.2024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38AA6-D3D7-47BA-93F4-E55DAFCF3211}" type="slidenum">
              <a:rPr lang="de-DE" smtClean="0"/>
              <a:t>‹Nr.›</a:t>
            </a:fld>
            <a:endParaRPr lang="de-DE"/>
          </a:p>
        </p:txBody>
      </p:sp>
    </p:spTree>
    <p:extLst>
      <p:ext uri="{BB962C8B-B14F-4D97-AF65-F5344CB8AC3E}">
        <p14:creationId xmlns:p14="http://schemas.microsoft.com/office/powerpoint/2010/main" val="991373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8AED5A-4546-7C76-E21E-1EA7F13B003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02ABFA9-9969-CC60-C60E-45F485AA76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E1BD60D-EC15-299E-388A-7CE9F442C4EF}"/>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3CBA5CD8-F537-5953-4CD9-A2C3A02EF2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8C126E2-D884-376C-C2C8-D07016488E31}"/>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186605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00A83E-0F6F-76D8-67F0-70F961C35B3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0F3B5DF-20EA-68B0-AC7A-620F735DF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505B0FB-A730-7D84-A10B-5F335C8B232A}"/>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00020A88-4E89-41B0-E083-DFE1F7D30D5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F4AC0CC-86F2-A54B-80FA-9413C8852A34}"/>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423207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B36CCC-E096-B3DD-7CCC-0F7EE428A34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8078626-C8BB-C37C-2D17-B90BD43542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DD47D07-F96A-F949-AC59-86AA11D9CB2B}"/>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E74E9789-8181-EEFF-54CF-99830BA8B40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A979EB-D818-0078-0C91-B4E9CE1824A7}"/>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119774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52ADB-0403-313A-2CB9-0F5CEE4340A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5A1A179-8CEF-CD05-C7F3-8DFB7F52D19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B2544B5-D5AF-24C7-CB5A-6D49015C636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99C92CF-D376-DA8C-D9A2-76B68DBE171A}"/>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6" name="Fußzeilenplatzhalter 5">
            <a:extLst>
              <a:ext uri="{FF2B5EF4-FFF2-40B4-BE49-F238E27FC236}">
                <a16:creationId xmlns:a16="http://schemas.microsoft.com/office/drawing/2014/main" id="{38742CEB-91D5-91E3-D011-C03CA0A28BC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C828F51-CA0F-11C8-E61A-D284E4DBB46A}"/>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3245413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83957-6AB1-2DC2-460A-9845B82D394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2E8493F-A68D-29EF-68C6-BB6AD0F278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33A00CB-4C44-F5C8-3505-49424CD79BF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1BF60F0-E5E0-6A4E-AFC4-E9B85DFA3E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0AE5D9F-C349-0BEE-4BAF-BA2A30A60DF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EDAEB24-F98F-ABC9-5B83-8334AB56A401}"/>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8" name="Fußzeilenplatzhalter 7">
            <a:extLst>
              <a:ext uri="{FF2B5EF4-FFF2-40B4-BE49-F238E27FC236}">
                <a16:creationId xmlns:a16="http://schemas.microsoft.com/office/drawing/2014/main" id="{94D459F2-3A69-C9A4-8AFF-2FCF6FB5053C}"/>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CD74BD2-AC5E-22A6-F26C-1B425EF241D0}"/>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41311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9B873-C6F8-0B77-D6E0-F4DB9538A1F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74D63D4-8778-696C-BE21-BBD772D43892}"/>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4" name="Fußzeilenplatzhalter 3">
            <a:extLst>
              <a:ext uri="{FF2B5EF4-FFF2-40B4-BE49-F238E27FC236}">
                <a16:creationId xmlns:a16="http://schemas.microsoft.com/office/drawing/2014/main" id="{C84277AF-5C77-7180-3472-8FF8EC58EA5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743ECC8-943B-45D5-D7BC-8A2100E4CA33}"/>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2209854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715FA13-22F8-97CB-58B9-7021DF242770}"/>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3" name="Fußzeilenplatzhalter 2">
            <a:extLst>
              <a:ext uri="{FF2B5EF4-FFF2-40B4-BE49-F238E27FC236}">
                <a16:creationId xmlns:a16="http://schemas.microsoft.com/office/drawing/2014/main" id="{A97EACF3-6016-154C-FE87-F31C9EDEF28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6BFC37C-73C9-BFEB-0486-1FCF3179322C}"/>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8218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F885B0-C01F-BC79-2C72-8AC0D18DC50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CC5DD1D-1383-B25A-7993-CFA1D1E7E3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15019B9-626C-A800-A7B3-C8F902B5BB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1077C28-13FB-017F-E95A-7056966DDF0B}"/>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6" name="Fußzeilenplatzhalter 5">
            <a:extLst>
              <a:ext uri="{FF2B5EF4-FFF2-40B4-BE49-F238E27FC236}">
                <a16:creationId xmlns:a16="http://schemas.microsoft.com/office/drawing/2014/main" id="{ED75BDB9-24C8-8C92-CE65-E1E2689627D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E681C7D-4393-5217-7B92-69FB8AB0AE2C}"/>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3793048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729178-0F1C-BBAC-7EA6-DA83C9EA432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CDCDB4D-7C78-F08E-A580-371D6DBE9C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F0196BC-0829-4E15-06CB-42FF43C40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FD15707-F4DE-7CED-40A4-F11A30C82F44}"/>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6" name="Fußzeilenplatzhalter 5">
            <a:extLst>
              <a:ext uri="{FF2B5EF4-FFF2-40B4-BE49-F238E27FC236}">
                <a16:creationId xmlns:a16="http://schemas.microsoft.com/office/drawing/2014/main" id="{314C8FDA-AB56-2FCF-A5E4-4BA96FB81CA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DE555D2-182F-5B7C-D3C3-B1682B125B60}"/>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408064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B788FB-76B0-E199-2C1A-F3492DDD0EE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EC21E11-51BB-7F8A-5863-911C6253ED0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2E856D0-7E3D-4E02-F533-37807A0AD22C}"/>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5633F041-A8A4-7C31-8879-35814A436F2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6D0B193-E024-41B4-688F-F27C4B6A3656}"/>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358085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B86095E-BDC5-1AAC-3A9C-C9B2651ADF5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BED3512-F4F6-7BB7-D9C7-1B1CCEBDEF7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66FF7C2-AB1E-898F-43B1-2F0AEC9A53BD}"/>
              </a:ext>
            </a:extLst>
          </p:cNvPr>
          <p:cNvSpPr>
            <a:spLocks noGrp="1"/>
          </p:cNvSpPr>
          <p:nvPr>
            <p:ph type="dt" sz="half" idx="10"/>
          </p:nvPr>
        </p:nvSpPr>
        <p:spPr/>
        <p:txBody>
          <a:body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3A242261-4723-E02B-0E1D-BE8BDCBE222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92121A-DAB6-3105-E052-3DA2B0B0B350}"/>
              </a:ext>
            </a:extLst>
          </p:cNvPr>
          <p:cNvSpPr>
            <a:spLocks noGrp="1"/>
          </p:cNvSpPr>
          <p:nvPr>
            <p:ph type="sldNum" sz="quarter" idx="12"/>
          </p:nvPr>
        </p:nvSpPr>
        <p:spPr/>
        <p:txBody>
          <a:bodyPr/>
          <a:lstStyle/>
          <a:p>
            <a:fld id="{F8F3CB58-BDE5-4E01-857D-ADA3A952B6CC}" type="slidenum">
              <a:rPr lang="de-DE" smtClean="0"/>
              <a:t>‹Nr.›</a:t>
            </a:fld>
            <a:endParaRPr lang="de-DE"/>
          </a:p>
        </p:txBody>
      </p:sp>
    </p:spTree>
    <p:extLst>
      <p:ext uri="{BB962C8B-B14F-4D97-AF65-F5344CB8AC3E}">
        <p14:creationId xmlns:p14="http://schemas.microsoft.com/office/powerpoint/2010/main" val="3936241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2642132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0B548D1-F1AE-0A68-D0B7-714FD5365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7108D2B-ECE4-F7DF-5540-0CEF43D9F0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E59EE98-35B5-1905-F596-395534F802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92E57A-AFC4-4FD8-AC6D-5810C3CDEB6E}" type="datetimeFigureOut">
              <a:rPr lang="de-DE" smtClean="0"/>
              <a:t>12.08.2024</a:t>
            </a:fld>
            <a:endParaRPr lang="de-DE"/>
          </a:p>
        </p:txBody>
      </p:sp>
      <p:sp>
        <p:nvSpPr>
          <p:cNvPr id="5" name="Fußzeilenplatzhalter 4">
            <a:extLst>
              <a:ext uri="{FF2B5EF4-FFF2-40B4-BE49-F238E27FC236}">
                <a16:creationId xmlns:a16="http://schemas.microsoft.com/office/drawing/2014/main" id="{7191F411-9E7F-DF38-F550-6331E688DB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43749EE7-EBF9-ABB6-1743-EA9E3B084C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F3CB58-BDE5-4E01-857D-ADA3A952B6CC}" type="slidenum">
              <a:rPr lang="de-DE" smtClean="0"/>
              <a:t>‹Nr.›</a:t>
            </a:fld>
            <a:endParaRPr lang="de-DE"/>
          </a:p>
        </p:txBody>
      </p:sp>
    </p:spTree>
    <p:extLst>
      <p:ext uri="{BB962C8B-B14F-4D97-AF65-F5344CB8AC3E}">
        <p14:creationId xmlns:p14="http://schemas.microsoft.com/office/powerpoint/2010/main" val="2434250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8960219" cy="2253107"/>
          </a:xfrm>
        </p:spPr>
        <p:txBody>
          <a:bodyPr anchor="t" anchorCtr="0">
            <a:normAutofit/>
          </a:bodyPr>
          <a:lstStyle/>
          <a:p>
            <a:r>
              <a:rPr lang="de-DE" sz="7500" dirty="0"/>
              <a:t>WAS IST EIN PROXY SERVER?</a:t>
            </a:r>
            <a:endParaRPr lang="en-GB" sz="7500" dirty="0"/>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de-DE"/>
              <a:t>WAS IST EIN PROXY SERVER</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614170-FD8B-030D-FDF6-40EFA20AD6AF}"/>
              </a:ext>
            </a:extLst>
          </p:cNvPr>
          <p:cNvSpPr>
            <a:spLocks noGrp="1"/>
          </p:cNvSpPr>
          <p:nvPr>
            <p:ph type="title"/>
          </p:nvPr>
        </p:nvSpPr>
        <p:spPr/>
        <p:txBody>
          <a:bodyPr/>
          <a:lstStyle/>
          <a:p>
            <a:r>
              <a:rPr lang="de-DE"/>
              <a:t>EINFÜHRUNG IN PROXY-SERVER</a:t>
            </a:r>
          </a:p>
        </p:txBody>
      </p:sp>
      <p:sp>
        <p:nvSpPr>
          <p:cNvPr id="3" name="Fußzeilenplatzhalter 2">
            <a:extLst>
              <a:ext uri="{FF2B5EF4-FFF2-40B4-BE49-F238E27FC236}">
                <a16:creationId xmlns:a16="http://schemas.microsoft.com/office/drawing/2014/main" id="{58F48A7B-A009-F830-7797-EC9F9BF1944D}"/>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4EA2C7BB-1D25-6B36-74D3-0B58DC8DF3EB}"/>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BED615AC-9CDE-C1F3-9851-B9FD2E500B91}"/>
              </a:ext>
            </a:extLst>
          </p:cNvPr>
          <p:cNvPicPr>
            <a:picLocks noGrp="1" noChangeAspect="1"/>
          </p:cNvPicPr>
          <p:nvPr>
            <p:ph type="pic" sz="quarter" idx="12"/>
          </p:nvPr>
        </p:nvPicPr>
        <p:blipFill>
          <a:blip r:embed="rId2"/>
          <a:srcRect l="21852" r="21852"/>
          <a:stretch>
            <a:fillRect/>
          </a:stretch>
        </p:blipFill>
        <p:spPr/>
      </p:pic>
      <p:sp>
        <p:nvSpPr>
          <p:cNvPr id="6" name="Textplatzhalter 5">
            <a:extLst>
              <a:ext uri="{FF2B5EF4-FFF2-40B4-BE49-F238E27FC236}">
                <a16:creationId xmlns:a16="http://schemas.microsoft.com/office/drawing/2014/main" id="{4B3C0DA8-2FAC-4D6F-23D7-20AD31285D7B}"/>
              </a:ext>
            </a:extLst>
          </p:cNvPr>
          <p:cNvSpPr>
            <a:spLocks noGrp="1"/>
          </p:cNvSpPr>
          <p:nvPr>
            <p:ph type="body" sz="quarter" idx="13"/>
          </p:nvPr>
        </p:nvSpPr>
        <p:spPr/>
        <p:txBody>
          <a:bodyPr/>
          <a:lstStyle/>
          <a:p>
            <a:r>
              <a:rPr lang="de-DE"/>
              <a:t>Ein Proxy-Server fungiert als Vermittler zwischen einem Endgerät und dem Internet. Er empfängt Anfragen vom Nutzergerät, leitet diese weiter und sendet die Antwort des Servers zurück an das Gerät. Dadurch kann der Proxy-Server Anfragen steuern, filtern und protokollieren.</a:t>
            </a:r>
          </a:p>
        </p:txBody>
      </p:sp>
      <p:sp>
        <p:nvSpPr>
          <p:cNvPr id="7" name="Textplatzhalter 6">
            <a:extLst>
              <a:ext uri="{FF2B5EF4-FFF2-40B4-BE49-F238E27FC236}">
                <a16:creationId xmlns:a16="http://schemas.microsoft.com/office/drawing/2014/main" id="{B73DCF02-BAB3-8C83-796D-F191F9D8ABB8}"/>
              </a:ext>
            </a:extLst>
          </p:cNvPr>
          <p:cNvSpPr>
            <a:spLocks noGrp="1"/>
          </p:cNvSpPr>
          <p:nvPr>
            <p:ph type="body" sz="quarter" idx="17"/>
          </p:nvPr>
        </p:nvSpPr>
        <p:spPr/>
        <p:txBody>
          <a:bodyPr/>
          <a:lstStyle/>
          <a:p>
            <a:r>
              <a:rPr lang="de-DE"/>
              <a:t>WAS IST EIN PROXY-SERVER?</a:t>
            </a:r>
          </a:p>
        </p:txBody>
      </p:sp>
    </p:spTree>
    <p:extLst>
      <p:ext uri="{BB962C8B-B14F-4D97-AF65-F5344CB8AC3E}">
        <p14:creationId xmlns:p14="http://schemas.microsoft.com/office/powerpoint/2010/main" val="81681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C11596-028F-5938-C7C1-669C89F4DAA6}"/>
              </a:ext>
            </a:extLst>
          </p:cNvPr>
          <p:cNvSpPr>
            <a:spLocks noGrp="1"/>
          </p:cNvSpPr>
          <p:nvPr>
            <p:ph type="title"/>
          </p:nvPr>
        </p:nvSpPr>
        <p:spPr/>
        <p:txBody>
          <a:bodyPr/>
          <a:lstStyle/>
          <a:p>
            <a:r>
              <a:rPr lang="de-DE"/>
              <a:t>HAUPTTYPEN VON PROXY-SERVERN</a:t>
            </a:r>
          </a:p>
        </p:txBody>
      </p:sp>
      <p:sp>
        <p:nvSpPr>
          <p:cNvPr id="3" name="Fußzeilenplatzhalter 2">
            <a:extLst>
              <a:ext uri="{FF2B5EF4-FFF2-40B4-BE49-F238E27FC236}">
                <a16:creationId xmlns:a16="http://schemas.microsoft.com/office/drawing/2014/main" id="{40744574-CAEA-7C77-7FBC-82123C12E1A8}"/>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9BBB4895-E75E-6903-61ED-E3BE254EAA26}"/>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E4135779-1F60-5B2F-833D-BAE46CDFE49B}"/>
              </a:ext>
            </a:extLst>
          </p:cNvPr>
          <p:cNvSpPr>
            <a:spLocks noGrp="1"/>
          </p:cNvSpPr>
          <p:nvPr>
            <p:ph type="body" sz="quarter" idx="13"/>
          </p:nvPr>
        </p:nvSpPr>
        <p:spPr/>
        <p:txBody>
          <a:bodyPr/>
          <a:lstStyle/>
          <a:p>
            <a:r>
              <a:rPr lang="de-DE"/>
              <a:t>Erweiterungen spezifisch für HTTP-Protokolle. Sie leiten nur HTTP-Anfragen weiter und sind oft für das Caching von Webseiteninhalten zuständig.</a:t>
            </a:r>
          </a:p>
        </p:txBody>
      </p:sp>
      <p:sp>
        <p:nvSpPr>
          <p:cNvPr id="6" name="Textplatzhalter 5">
            <a:extLst>
              <a:ext uri="{FF2B5EF4-FFF2-40B4-BE49-F238E27FC236}">
                <a16:creationId xmlns:a16="http://schemas.microsoft.com/office/drawing/2014/main" id="{57BD06E1-1F7C-1EAB-107C-82E2AD53BA84}"/>
              </a:ext>
            </a:extLst>
          </p:cNvPr>
          <p:cNvSpPr>
            <a:spLocks noGrp="1"/>
          </p:cNvSpPr>
          <p:nvPr>
            <p:ph type="body" sz="quarter" idx="14"/>
          </p:nvPr>
        </p:nvSpPr>
        <p:spPr/>
        <p:txBody>
          <a:bodyPr/>
          <a:lstStyle/>
          <a:p>
            <a:r>
              <a:rPr lang="de-DE"/>
              <a:t>Ein HTTPS-Proxy behandelt sicher verschlüsselte Datenübertragungen. Er entschlüsselt und überprüft den Datenverkehr, bevor er ihn an den Endnutzer weiterleitet.</a:t>
            </a:r>
          </a:p>
        </p:txBody>
      </p:sp>
      <p:sp>
        <p:nvSpPr>
          <p:cNvPr id="7" name="Textplatzhalter 6">
            <a:extLst>
              <a:ext uri="{FF2B5EF4-FFF2-40B4-BE49-F238E27FC236}">
                <a16:creationId xmlns:a16="http://schemas.microsoft.com/office/drawing/2014/main" id="{C62E7D40-EE33-91FC-68FF-F0DB9FFFB1FD}"/>
              </a:ext>
            </a:extLst>
          </p:cNvPr>
          <p:cNvSpPr>
            <a:spLocks noGrp="1"/>
          </p:cNvSpPr>
          <p:nvPr>
            <p:ph type="body" sz="quarter" idx="15"/>
          </p:nvPr>
        </p:nvSpPr>
        <p:spPr/>
        <p:txBody>
          <a:bodyPr/>
          <a:lstStyle/>
          <a:p>
            <a:r>
              <a:rPr lang="de-DE"/>
              <a:t>HTTP PROXY</a:t>
            </a:r>
          </a:p>
        </p:txBody>
      </p:sp>
      <p:sp>
        <p:nvSpPr>
          <p:cNvPr id="8" name="Textplatzhalter 7">
            <a:extLst>
              <a:ext uri="{FF2B5EF4-FFF2-40B4-BE49-F238E27FC236}">
                <a16:creationId xmlns:a16="http://schemas.microsoft.com/office/drawing/2014/main" id="{25C6BFF3-5A8C-9160-1FD5-ABB6C938B99D}"/>
              </a:ext>
            </a:extLst>
          </p:cNvPr>
          <p:cNvSpPr>
            <a:spLocks noGrp="1"/>
          </p:cNvSpPr>
          <p:nvPr>
            <p:ph type="body" sz="quarter" idx="16"/>
          </p:nvPr>
        </p:nvSpPr>
        <p:spPr/>
        <p:txBody>
          <a:bodyPr/>
          <a:lstStyle/>
          <a:p>
            <a:r>
              <a:rPr lang="de-DE"/>
              <a:t>HTTPS PROXY</a:t>
            </a:r>
          </a:p>
        </p:txBody>
      </p:sp>
      <p:sp>
        <p:nvSpPr>
          <p:cNvPr id="9" name="Textplatzhalter 8">
            <a:extLst>
              <a:ext uri="{FF2B5EF4-FFF2-40B4-BE49-F238E27FC236}">
                <a16:creationId xmlns:a16="http://schemas.microsoft.com/office/drawing/2014/main" id="{8FAFFA2A-98DE-5C9E-B07D-DABDE15E56F5}"/>
              </a:ext>
            </a:extLst>
          </p:cNvPr>
          <p:cNvSpPr>
            <a:spLocks noGrp="1"/>
          </p:cNvSpPr>
          <p:nvPr>
            <p:ph type="body" sz="quarter" idx="17"/>
          </p:nvPr>
        </p:nvSpPr>
        <p:spPr/>
        <p:txBody>
          <a:bodyPr/>
          <a:lstStyle/>
          <a:p>
            <a:r>
              <a:rPr lang="de-DE"/>
              <a:t>Ein SOCKS-Proxy kann jegliche Art von Internetverkehr weiterleiten, unabhängig vom Protokoll, und wird häufig für Anwendungen wie Webseiten-Browsing oder das Versenden von Emails verwendet.</a:t>
            </a:r>
          </a:p>
        </p:txBody>
      </p:sp>
      <p:sp>
        <p:nvSpPr>
          <p:cNvPr id="10" name="Textplatzhalter 9">
            <a:extLst>
              <a:ext uri="{FF2B5EF4-FFF2-40B4-BE49-F238E27FC236}">
                <a16:creationId xmlns:a16="http://schemas.microsoft.com/office/drawing/2014/main" id="{7E867F0D-FF94-7999-3D54-D8D6A8442E53}"/>
              </a:ext>
            </a:extLst>
          </p:cNvPr>
          <p:cNvSpPr>
            <a:spLocks noGrp="1"/>
          </p:cNvSpPr>
          <p:nvPr>
            <p:ph type="body" sz="quarter" idx="18"/>
          </p:nvPr>
        </p:nvSpPr>
        <p:spPr/>
        <p:txBody>
          <a:bodyPr/>
          <a:lstStyle/>
          <a:p>
            <a:r>
              <a:rPr lang="de-DE"/>
              <a:t>SOCKS PROXY</a:t>
            </a:r>
          </a:p>
        </p:txBody>
      </p:sp>
    </p:spTree>
    <p:extLst>
      <p:ext uri="{BB962C8B-B14F-4D97-AF65-F5344CB8AC3E}">
        <p14:creationId xmlns:p14="http://schemas.microsoft.com/office/powerpoint/2010/main" val="240193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4AE541-4531-E70B-0819-DE119AFAE02C}"/>
              </a:ext>
            </a:extLst>
          </p:cNvPr>
          <p:cNvSpPr>
            <a:spLocks noGrp="1"/>
          </p:cNvSpPr>
          <p:nvPr>
            <p:ph type="title"/>
          </p:nvPr>
        </p:nvSpPr>
        <p:spPr/>
        <p:txBody>
          <a:bodyPr/>
          <a:lstStyle/>
          <a:p>
            <a:r>
              <a:rPr lang="de-DE"/>
              <a:t>FUNKTIONALITÄT EINES PROXY-SERVERS</a:t>
            </a:r>
          </a:p>
        </p:txBody>
      </p:sp>
      <p:sp>
        <p:nvSpPr>
          <p:cNvPr id="3" name="Fußzeilenplatzhalter 2">
            <a:extLst>
              <a:ext uri="{FF2B5EF4-FFF2-40B4-BE49-F238E27FC236}">
                <a16:creationId xmlns:a16="http://schemas.microsoft.com/office/drawing/2014/main" id="{BAB653A2-16BA-3D10-01F6-2A60C757EC65}"/>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8BEA384E-14E2-A1F2-D774-1382940353A3}"/>
              </a:ext>
            </a:extLst>
          </p:cNvPr>
          <p:cNvSpPr>
            <a:spLocks noGrp="1"/>
          </p:cNvSpPr>
          <p:nvPr>
            <p:ph type="sldNum" sz="quarter" idx="11"/>
          </p:nvPr>
        </p:nvSpPr>
        <p:spPr/>
        <p:txBody>
          <a:bodyPr/>
          <a:lstStyle/>
          <a:p>
            <a:fld id="{CF6F24BE-8BEB-403A-BDCC-38E201D0662D}" type="slidenum">
              <a:rPr lang="en-ID" smtClean="0"/>
              <a:pPr/>
              <a:t>4</a:t>
            </a:fld>
            <a:endParaRPr lang="en-ID"/>
          </a:p>
        </p:txBody>
      </p:sp>
      <p:pic>
        <p:nvPicPr>
          <p:cNvPr id="11" name="Bildplatzhalter 10">
            <a:extLst>
              <a:ext uri="{FF2B5EF4-FFF2-40B4-BE49-F238E27FC236}">
                <a16:creationId xmlns:a16="http://schemas.microsoft.com/office/drawing/2014/main" id="{AF67E544-6E23-17FD-322B-682E5E1C4B7B}"/>
              </a:ext>
            </a:extLst>
          </p:cNvPr>
          <p:cNvPicPr>
            <a:picLocks noGrp="1" noChangeAspect="1"/>
          </p:cNvPicPr>
          <p:nvPr>
            <p:ph type="pic" sz="quarter" idx="12"/>
          </p:nvPr>
        </p:nvPicPr>
        <p:blipFill>
          <a:blip r:embed="rId2"/>
          <a:srcRect l="12500" r="12500"/>
          <a:stretch>
            <a:fillRect/>
          </a:stretch>
        </p:blipFill>
        <p:spPr/>
      </p:pic>
      <p:pic>
        <p:nvPicPr>
          <p:cNvPr id="12" name="Bildplatzhalter 11">
            <a:extLst>
              <a:ext uri="{FF2B5EF4-FFF2-40B4-BE49-F238E27FC236}">
                <a16:creationId xmlns:a16="http://schemas.microsoft.com/office/drawing/2014/main" id="{0A5CE83B-D6E8-02FF-A79D-D76913FD6987}"/>
              </a:ext>
            </a:extLst>
          </p:cNvPr>
          <p:cNvPicPr>
            <a:picLocks noGrp="1" noChangeAspect="1"/>
          </p:cNvPicPr>
          <p:nvPr>
            <p:ph type="pic" sz="quarter" idx="14"/>
          </p:nvPr>
        </p:nvPicPr>
        <p:blipFill>
          <a:blip r:embed="rId3"/>
          <a:srcRect l="16620" r="16620"/>
          <a:stretch>
            <a:fillRect/>
          </a:stretch>
        </p:blipFill>
        <p:spPr/>
      </p:pic>
      <p:sp>
        <p:nvSpPr>
          <p:cNvPr id="7" name="Textplatzhalter 6">
            <a:extLst>
              <a:ext uri="{FF2B5EF4-FFF2-40B4-BE49-F238E27FC236}">
                <a16:creationId xmlns:a16="http://schemas.microsoft.com/office/drawing/2014/main" id="{CCA7CC39-383B-69D0-4362-821ED5025BEB}"/>
              </a:ext>
            </a:extLst>
          </p:cNvPr>
          <p:cNvSpPr>
            <a:spLocks noGrp="1"/>
          </p:cNvSpPr>
          <p:nvPr>
            <p:ph type="body" sz="quarter" idx="15"/>
          </p:nvPr>
        </p:nvSpPr>
        <p:spPr/>
        <p:txBody>
          <a:bodyPr/>
          <a:lstStyle/>
          <a:p>
            <a:r>
              <a:rPr lang="de-DE"/>
              <a:t>Ein Proxy-Server empfängt Anfragen vom Client, bewertet sie nach festgelegten Regeln und leitet sie gegebenenfalls weiter. Er kann Daten zwischen dem Ursprung und dem Ziel manipulieren, überwachen und protokollieren.</a:t>
            </a:r>
          </a:p>
        </p:txBody>
      </p:sp>
      <p:sp>
        <p:nvSpPr>
          <p:cNvPr id="8" name="Textplatzhalter 7">
            <a:extLst>
              <a:ext uri="{FF2B5EF4-FFF2-40B4-BE49-F238E27FC236}">
                <a16:creationId xmlns:a16="http://schemas.microsoft.com/office/drawing/2014/main" id="{CA824E54-5AD0-3A61-202E-B2982AF29B73}"/>
              </a:ext>
            </a:extLst>
          </p:cNvPr>
          <p:cNvSpPr>
            <a:spLocks noGrp="1"/>
          </p:cNvSpPr>
          <p:nvPr>
            <p:ph type="body" sz="quarter" idx="16"/>
          </p:nvPr>
        </p:nvSpPr>
        <p:spPr/>
        <p:txBody>
          <a:bodyPr/>
          <a:lstStyle/>
          <a:p>
            <a:r>
              <a:rPr lang="de-DE"/>
              <a:t>Proxy-Server können Caching, Webfilterung, Zugriffskontrolle und IP-Anonymisierung durchführen. Sie optimieren Datenübertragungen und bieten zusätzliche Sicherheits- und Verwaltungsfunktionen.</a:t>
            </a:r>
          </a:p>
        </p:txBody>
      </p:sp>
      <p:sp>
        <p:nvSpPr>
          <p:cNvPr id="9" name="Textplatzhalter 8">
            <a:extLst>
              <a:ext uri="{FF2B5EF4-FFF2-40B4-BE49-F238E27FC236}">
                <a16:creationId xmlns:a16="http://schemas.microsoft.com/office/drawing/2014/main" id="{7895DDA2-038F-12DA-AF36-5331654FD753}"/>
              </a:ext>
            </a:extLst>
          </p:cNvPr>
          <p:cNvSpPr>
            <a:spLocks noGrp="1"/>
          </p:cNvSpPr>
          <p:nvPr>
            <p:ph type="body" sz="quarter" idx="17"/>
          </p:nvPr>
        </p:nvSpPr>
        <p:spPr/>
        <p:txBody>
          <a:bodyPr/>
          <a:lstStyle/>
          <a:p>
            <a:r>
              <a:rPr lang="de-DE"/>
              <a:t>WIE FUNKTIONIERT EIN PROXY-SERVER?</a:t>
            </a:r>
          </a:p>
        </p:txBody>
      </p:sp>
      <p:sp>
        <p:nvSpPr>
          <p:cNvPr id="10" name="Textplatzhalter 9">
            <a:extLst>
              <a:ext uri="{FF2B5EF4-FFF2-40B4-BE49-F238E27FC236}">
                <a16:creationId xmlns:a16="http://schemas.microsoft.com/office/drawing/2014/main" id="{E918688A-6CE7-1D2C-64CA-F385140EB3FF}"/>
              </a:ext>
            </a:extLst>
          </p:cNvPr>
          <p:cNvSpPr>
            <a:spLocks noGrp="1"/>
          </p:cNvSpPr>
          <p:nvPr>
            <p:ph type="body" sz="quarter" idx="18"/>
          </p:nvPr>
        </p:nvSpPr>
        <p:spPr/>
        <p:txBody>
          <a:bodyPr/>
          <a:lstStyle/>
          <a:p>
            <a:r>
              <a:rPr lang="de-DE"/>
              <a:t>AUFGABEN EINES PROXY-SERVERS</a:t>
            </a:r>
          </a:p>
        </p:txBody>
      </p:sp>
    </p:spTree>
    <p:extLst>
      <p:ext uri="{BB962C8B-B14F-4D97-AF65-F5344CB8AC3E}">
        <p14:creationId xmlns:p14="http://schemas.microsoft.com/office/powerpoint/2010/main" val="2279630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FA514-19A1-9EBC-FB48-92CF26B87EE2}"/>
              </a:ext>
            </a:extLst>
          </p:cNvPr>
          <p:cNvSpPr>
            <a:spLocks noGrp="1"/>
          </p:cNvSpPr>
          <p:nvPr>
            <p:ph type="title"/>
          </p:nvPr>
        </p:nvSpPr>
        <p:spPr/>
        <p:txBody>
          <a:bodyPr/>
          <a:lstStyle/>
          <a:p>
            <a:r>
              <a:rPr lang="de-DE"/>
              <a:t>NUTZEN VON PROXY-SERVERN</a:t>
            </a:r>
          </a:p>
        </p:txBody>
      </p:sp>
      <p:sp>
        <p:nvSpPr>
          <p:cNvPr id="3" name="Fußzeilenplatzhalter 2">
            <a:extLst>
              <a:ext uri="{FF2B5EF4-FFF2-40B4-BE49-F238E27FC236}">
                <a16:creationId xmlns:a16="http://schemas.microsoft.com/office/drawing/2014/main" id="{76B583D5-C846-8BAE-B45B-38ED5DF6EF96}"/>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C1D8811A-E077-C861-4DBF-B7FCA3BC02C5}"/>
              </a:ext>
            </a:extLst>
          </p:cNvPr>
          <p:cNvSpPr>
            <a:spLocks noGrp="1"/>
          </p:cNvSpPr>
          <p:nvPr>
            <p:ph type="sldNum" sz="quarter" idx="11"/>
          </p:nvPr>
        </p:nvSpPr>
        <p:spPr/>
        <p:txBody>
          <a:bodyPr/>
          <a:lstStyle/>
          <a:p>
            <a:fld id="{CF6F24BE-8BEB-403A-BDCC-38E201D0662D}" type="slidenum">
              <a:rPr lang="en-ID" smtClean="0"/>
              <a:pPr/>
              <a:t>5</a:t>
            </a:fld>
            <a:endParaRPr lang="en-ID"/>
          </a:p>
        </p:txBody>
      </p:sp>
      <p:sp>
        <p:nvSpPr>
          <p:cNvPr id="5" name="Textplatzhalter 4">
            <a:extLst>
              <a:ext uri="{FF2B5EF4-FFF2-40B4-BE49-F238E27FC236}">
                <a16:creationId xmlns:a16="http://schemas.microsoft.com/office/drawing/2014/main" id="{3E5E4C86-3AB4-DC0F-F741-915B711388C9}"/>
              </a:ext>
            </a:extLst>
          </p:cNvPr>
          <p:cNvSpPr>
            <a:spLocks noGrp="1"/>
          </p:cNvSpPr>
          <p:nvPr>
            <p:ph type="body" sz="quarter" idx="13"/>
          </p:nvPr>
        </p:nvSpPr>
        <p:spPr/>
        <p:txBody>
          <a:bodyPr/>
          <a:lstStyle/>
          <a:p>
            <a:r>
              <a:rPr lang="de-DE"/>
              <a:t>Ein Proxy-Server bietet Schutz vor Online-Bedrohungen, indem er schädlichen Datenverkehr filtert und blockiert. Er kann auch verhindern, dass sensible Daten direkt zugänglich sind.</a:t>
            </a:r>
          </a:p>
        </p:txBody>
      </p:sp>
      <p:sp>
        <p:nvSpPr>
          <p:cNvPr id="6" name="Textplatzhalter 5">
            <a:extLst>
              <a:ext uri="{FF2B5EF4-FFF2-40B4-BE49-F238E27FC236}">
                <a16:creationId xmlns:a16="http://schemas.microsoft.com/office/drawing/2014/main" id="{E8563C9A-EA99-3E69-BAB9-260EEDAC20CA}"/>
              </a:ext>
            </a:extLst>
          </p:cNvPr>
          <p:cNvSpPr>
            <a:spLocks noGrp="1"/>
          </p:cNvSpPr>
          <p:nvPr>
            <p:ph type="body" sz="quarter" idx="14"/>
          </p:nvPr>
        </p:nvSpPr>
        <p:spPr/>
        <p:txBody>
          <a:bodyPr/>
          <a:lstStyle/>
          <a:p>
            <a:r>
              <a:rPr lang="de-DE"/>
              <a:t>Durch die Nutzung eines Proxy-Servers bleibt die IP-Adresse des Nutzers anonym. Dies verhindert, dass Websites oder Dritte die Aktivitäten des Nutzers nachverfolgen können.</a:t>
            </a:r>
          </a:p>
        </p:txBody>
      </p:sp>
      <p:sp>
        <p:nvSpPr>
          <p:cNvPr id="7" name="Textplatzhalter 6">
            <a:extLst>
              <a:ext uri="{FF2B5EF4-FFF2-40B4-BE49-F238E27FC236}">
                <a16:creationId xmlns:a16="http://schemas.microsoft.com/office/drawing/2014/main" id="{F91874B1-0A5D-20B0-268B-31F4D11F6429}"/>
              </a:ext>
            </a:extLst>
          </p:cNvPr>
          <p:cNvSpPr>
            <a:spLocks noGrp="1"/>
          </p:cNvSpPr>
          <p:nvPr>
            <p:ph type="body" sz="quarter" idx="15"/>
          </p:nvPr>
        </p:nvSpPr>
        <p:spPr/>
        <p:txBody>
          <a:bodyPr/>
          <a:lstStyle/>
          <a:p>
            <a:r>
              <a:rPr lang="de-DE"/>
              <a:t>SICHERHEIT</a:t>
            </a:r>
          </a:p>
        </p:txBody>
      </p:sp>
      <p:sp>
        <p:nvSpPr>
          <p:cNvPr id="8" name="Textplatzhalter 7">
            <a:extLst>
              <a:ext uri="{FF2B5EF4-FFF2-40B4-BE49-F238E27FC236}">
                <a16:creationId xmlns:a16="http://schemas.microsoft.com/office/drawing/2014/main" id="{177535AF-932C-FAED-D19F-EF05236E5056}"/>
              </a:ext>
            </a:extLst>
          </p:cNvPr>
          <p:cNvSpPr>
            <a:spLocks noGrp="1"/>
          </p:cNvSpPr>
          <p:nvPr>
            <p:ph type="body" sz="quarter" idx="16"/>
          </p:nvPr>
        </p:nvSpPr>
        <p:spPr/>
        <p:txBody>
          <a:bodyPr/>
          <a:lstStyle/>
          <a:p>
            <a:r>
              <a:rPr lang="de-DE"/>
              <a:t>ANONYMITÄT</a:t>
            </a:r>
          </a:p>
        </p:txBody>
      </p:sp>
      <p:sp>
        <p:nvSpPr>
          <p:cNvPr id="9" name="Textplatzhalter 8">
            <a:extLst>
              <a:ext uri="{FF2B5EF4-FFF2-40B4-BE49-F238E27FC236}">
                <a16:creationId xmlns:a16="http://schemas.microsoft.com/office/drawing/2014/main" id="{34193242-5768-82F8-4D56-2907FA350B9B}"/>
              </a:ext>
            </a:extLst>
          </p:cNvPr>
          <p:cNvSpPr>
            <a:spLocks noGrp="1"/>
          </p:cNvSpPr>
          <p:nvPr>
            <p:ph type="body" sz="quarter" idx="17"/>
          </p:nvPr>
        </p:nvSpPr>
        <p:spPr/>
        <p:txBody>
          <a:bodyPr/>
          <a:lstStyle/>
          <a:p>
            <a:r>
              <a:rPr lang="de-DE"/>
              <a:t>Proxy-Server können den Zugang zu bestimmten Websites basierend auf den Unternehmensrichtlinien beschränken. Sie bieten somit eine effektive Möglichkeit zur Überwachung und Kontrolle der Internetnutzung.</a:t>
            </a:r>
          </a:p>
        </p:txBody>
      </p:sp>
      <p:sp>
        <p:nvSpPr>
          <p:cNvPr id="10" name="Textplatzhalter 9">
            <a:extLst>
              <a:ext uri="{FF2B5EF4-FFF2-40B4-BE49-F238E27FC236}">
                <a16:creationId xmlns:a16="http://schemas.microsoft.com/office/drawing/2014/main" id="{739FC0E5-5C1D-9169-209C-8DD0D85051FE}"/>
              </a:ext>
            </a:extLst>
          </p:cNvPr>
          <p:cNvSpPr>
            <a:spLocks noGrp="1"/>
          </p:cNvSpPr>
          <p:nvPr>
            <p:ph type="body" sz="quarter" idx="18"/>
          </p:nvPr>
        </p:nvSpPr>
        <p:spPr/>
        <p:txBody>
          <a:bodyPr/>
          <a:lstStyle/>
          <a:p>
            <a:r>
              <a:rPr lang="de-DE"/>
              <a:t>ZUGRIFFSKONTROLLE</a:t>
            </a:r>
          </a:p>
        </p:txBody>
      </p:sp>
    </p:spTree>
    <p:extLst>
      <p:ext uri="{BB962C8B-B14F-4D97-AF65-F5344CB8AC3E}">
        <p14:creationId xmlns:p14="http://schemas.microsoft.com/office/powerpoint/2010/main" val="2126213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174384-B4DA-0320-6A2B-31110F98FDEF}"/>
              </a:ext>
            </a:extLst>
          </p:cNvPr>
          <p:cNvSpPr>
            <a:spLocks noGrp="1"/>
          </p:cNvSpPr>
          <p:nvPr>
            <p:ph type="title"/>
          </p:nvPr>
        </p:nvSpPr>
        <p:spPr/>
        <p:txBody>
          <a:bodyPr/>
          <a:lstStyle/>
          <a:p>
            <a:r>
              <a:rPr lang="de-DE"/>
              <a:t>VERGLEICH: PROXY VS. VPN</a:t>
            </a:r>
          </a:p>
        </p:txBody>
      </p:sp>
      <p:sp>
        <p:nvSpPr>
          <p:cNvPr id="3" name="Fußzeilenplatzhalter 2">
            <a:extLst>
              <a:ext uri="{FF2B5EF4-FFF2-40B4-BE49-F238E27FC236}">
                <a16:creationId xmlns:a16="http://schemas.microsoft.com/office/drawing/2014/main" id="{2B5ED607-584D-0C16-CBF1-71CE5F661A7C}"/>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236F4396-0A63-CCE5-DEE1-B7DDFECA237E}"/>
              </a:ext>
            </a:extLst>
          </p:cNvPr>
          <p:cNvSpPr>
            <a:spLocks noGrp="1"/>
          </p:cNvSpPr>
          <p:nvPr>
            <p:ph type="sldNum" sz="quarter" idx="11"/>
          </p:nvPr>
        </p:nvSpPr>
        <p:spPr/>
        <p:txBody>
          <a:bodyPr/>
          <a:lstStyle/>
          <a:p>
            <a:fld id="{CF6F24BE-8BEB-403A-BDCC-38E201D0662D}" type="slidenum">
              <a:rPr lang="en-ID" smtClean="0"/>
              <a:pPr/>
              <a:t>6</a:t>
            </a:fld>
            <a:endParaRPr lang="en-ID"/>
          </a:p>
        </p:txBody>
      </p:sp>
      <p:pic>
        <p:nvPicPr>
          <p:cNvPr id="10" name="Bildplatzhalter 9">
            <a:extLst>
              <a:ext uri="{FF2B5EF4-FFF2-40B4-BE49-F238E27FC236}">
                <a16:creationId xmlns:a16="http://schemas.microsoft.com/office/drawing/2014/main" id="{B2669D49-C294-323C-2109-F3F1843C63D6}"/>
              </a:ext>
            </a:extLst>
          </p:cNvPr>
          <p:cNvPicPr>
            <a:picLocks noGrp="1" noChangeAspect="1"/>
          </p:cNvPicPr>
          <p:nvPr>
            <p:ph type="pic" sz="quarter" idx="12"/>
          </p:nvPr>
        </p:nvPicPr>
        <p:blipFill>
          <a:blip r:embed="rId2"/>
          <a:srcRect l="7784" r="7784"/>
          <a:stretch>
            <a:fillRect/>
          </a:stretch>
        </p:blipFill>
        <p:spPr/>
      </p:pic>
      <p:sp>
        <p:nvSpPr>
          <p:cNvPr id="6" name="Textplatzhalter 5">
            <a:extLst>
              <a:ext uri="{FF2B5EF4-FFF2-40B4-BE49-F238E27FC236}">
                <a16:creationId xmlns:a16="http://schemas.microsoft.com/office/drawing/2014/main" id="{25E6E67D-B9B8-E585-D0B9-65D5D24EE755}"/>
              </a:ext>
            </a:extLst>
          </p:cNvPr>
          <p:cNvSpPr>
            <a:spLocks noGrp="1"/>
          </p:cNvSpPr>
          <p:nvPr>
            <p:ph type="body" sz="quarter" idx="23"/>
          </p:nvPr>
        </p:nvSpPr>
        <p:spPr/>
        <p:txBody>
          <a:bodyPr/>
          <a:lstStyle/>
          <a:p>
            <a:r>
              <a:rPr lang="de-DE"/>
              <a:t>Ein Proxy-Server leitet nur den spezifischen Datenverkehr weiter, während ein VPN den gesamten Internetverkehr eines Geräts verschlüsselt und über einen sicheren Tunnel leitet. VPNs bieten somit ein höheres Maß an Datenschutz.</a:t>
            </a:r>
          </a:p>
        </p:txBody>
      </p:sp>
      <p:sp>
        <p:nvSpPr>
          <p:cNvPr id="7" name="Textplatzhalter 6">
            <a:extLst>
              <a:ext uri="{FF2B5EF4-FFF2-40B4-BE49-F238E27FC236}">
                <a16:creationId xmlns:a16="http://schemas.microsoft.com/office/drawing/2014/main" id="{B413B007-4403-5CCA-4645-60FCE95025AC}"/>
              </a:ext>
            </a:extLst>
          </p:cNvPr>
          <p:cNvSpPr>
            <a:spLocks noGrp="1"/>
          </p:cNvSpPr>
          <p:nvPr>
            <p:ph type="body" sz="quarter" idx="24"/>
          </p:nvPr>
        </p:nvSpPr>
        <p:spPr/>
        <p:txBody>
          <a:bodyPr/>
          <a:lstStyle/>
          <a:p>
            <a:r>
              <a:rPr lang="de-DE"/>
              <a:t>VPNs bieten umfassenderen Schutz und Anonymität, sind jedoch häufig teurer und langsamer. Proxy-Server sind schneller und kostengünstiger, bieten jedoch weniger Schutz und Anonymität.</a:t>
            </a:r>
          </a:p>
        </p:txBody>
      </p:sp>
      <p:sp>
        <p:nvSpPr>
          <p:cNvPr id="8" name="Textplatzhalter 7">
            <a:extLst>
              <a:ext uri="{FF2B5EF4-FFF2-40B4-BE49-F238E27FC236}">
                <a16:creationId xmlns:a16="http://schemas.microsoft.com/office/drawing/2014/main" id="{CFDBD05F-0E22-202E-E416-C09F5E3EBCEB}"/>
              </a:ext>
            </a:extLst>
          </p:cNvPr>
          <p:cNvSpPr>
            <a:spLocks noGrp="1"/>
          </p:cNvSpPr>
          <p:nvPr>
            <p:ph type="body" sz="quarter" idx="25"/>
          </p:nvPr>
        </p:nvSpPr>
        <p:spPr/>
        <p:txBody>
          <a:bodyPr/>
          <a:lstStyle/>
          <a:p>
            <a:r>
              <a:rPr lang="de-DE"/>
              <a:t>UNTERSCHIEDE</a:t>
            </a:r>
          </a:p>
        </p:txBody>
      </p:sp>
      <p:sp>
        <p:nvSpPr>
          <p:cNvPr id="9" name="Textplatzhalter 8">
            <a:extLst>
              <a:ext uri="{FF2B5EF4-FFF2-40B4-BE49-F238E27FC236}">
                <a16:creationId xmlns:a16="http://schemas.microsoft.com/office/drawing/2014/main" id="{2B9CAAA7-84F0-F285-ED0B-456C72B7AC97}"/>
              </a:ext>
            </a:extLst>
          </p:cNvPr>
          <p:cNvSpPr>
            <a:spLocks noGrp="1"/>
          </p:cNvSpPr>
          <p:nvPr>
            <p:ph type="body" sz="quarter" idx="26"/>
          </p:nvPr>
        </p:nvSpPr>
        <p:spPr/>
        <p:txBody>
          <a:bodyPr/>
          <a:lstStyle/>
          <a:p>
            <a:r>
              <a:rPr lang="de-DE"/>
              <a:t>VOR- UND NACHTEILE</a:t>
            </a:r>
          </a:p>
        </p:txBody>
      </p:sp>
    </p:spTree>
    <p:extLst>
      <p:ext uri="{BB962C8B-B14F-4D97-AF65-F5344CB8AC3E}">
        <p14:creationId xmlns:p14="http://schemas.microsoft.com/office/powerpoint/2010/main" val="640506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1A3D4-289C-885D-39BA-DC431F64F4E3}"/>
              </a:ext>
            </a:extLst>
          </p:cNvPr>
          <p:cNvSpPr>
            <a:spLocks noGrp="1"/>
          </p:cNvSpPr>
          <p:nvPr>
            <p:ph type="title"/>
          </p:nvPr>
        </p:nvSpPr>
        <p:spPr/>
        <p:txBody>
          <a:bodyPr/>
          <a:lstStyle/>
          <a:p>
            <a:r>
              <a:rPr lang="de-DE"/>
              <a:t>EINSATZBEREICHE VON PROXY-SERVERN</a:t>
            </a:r>
          </a:p>
        </p:txBody>
      </p:sp>
      <p:sp>
        <p:nvSpPr>
          <p:cNvPr id="3" name="Fußzeilenplatzhalter 2">
            <a:extLst>
              <a:ext uri="{FF2B5EF4-FFF2-40B4-BE49-F238E27FC236}">
                <a16:creationId xmlns:a16="http://schemas.microsoft.com/office/drawing/2014/main" id="{7E8D8DBB-ECEB-3780-EAFD-EB4F5C3C3E34}"/>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4D952D78-F740-34FD-5421-A0440B890F84}"/>
              </a:ext>
            </a:extLst>
          </p:cNvPr>
          <p:cNvSpPr>
            <a:spLocks noGrp="1"/>
          </p:cNvSpPr>
          <p:nvPr>
            <p:ph type="sldNum" sz="quarter" idx="11"/>
          </p:nvPr>
        </p:nvSpPr>
        <p:spPr/>
        <p:txBody>
          <a:bodyPr/>
          <a:lstStyle/>
          <a:p>
            <a:fld id="{CF6F24BE-8BEB-403A-BDCC-38E201D0662D}" type="slidenum">
              <a:rPr lang="en-ID" smtClean="0"/>
              <a:pPr/>
              <a:t>7</a:t>
            </a:fld>
            <a:endParaRPr lang="en-ID"/>
          </a:p>
        </p:txBody>
      </p:sp>
      <p:sp>
        <p:nvSpPr>
          <p:cNvPr id="5" name="Textplatzhalter 4">
            <a:extLst>
              <a:ext uri="{FF2B5EF4-FFF2-40B4-BE49-F238E27FC236}">
                <a16:creationId xmlns:a16="http://schemas.microsoft.com/office/drawing/2014/main" id="{2CF07EA6-CC47-95FF-D530-E129A4AD966E}"/>
              </a:ext>
            </a:extLst>
          </p:cNvPr>
          <p:cNvSpPr>
            <a:spLocks noGrp="1"/>
          </p:cNvSpPr>
          <p:nvPr>
            <p:ph type="body" sz="quarter" idx="13"/>
          </p:nvPr>
        </p:nvSpPr>
        <p:spPr/>
        <p:txBody>
          <a:bodyPr/>
          <a:lstStyle/>
          <a:p>
            <a:r>
              <a:rPr lang="de-DE"/>
              <a:t>Schulen und Universitäten nutzen Proxy-Server, um den Zugang zu bestimmten Inhalten zu kontrollieren und Schüler vor unangemessenen Websites zu schützen.</a:t>
            </a:r>
          </a:p>
        </p:txBody>
      </p:sp>
      <p:sp>
        <p:nvSpPr>
          <p:cNvPr id="6" name="Textplatzhalter 5">
            <a:extLst>
              <a:ext uri="{FF2B5EF4-FFF2-40B4-BE49-F238E27FC236}">
                <a16:creationId xmlns:a16="http://schemas.microsoft.com/office/drawing/2014/main" id="{0FD241BD-DE0D-5D92-E367-5C54C1795DC2}"/>
              </a:ext>
            </a:extLst>
          </p:cNvPr>
          <p:cNvSpPr>
            <a:spLocks noGrp="1"/>
          </p:cNvSpPr>
          <p:nvPr>
            <p:ph type="body" sz="quarter" idx="14"/>
          </p:nvPr>
        </p:nvSpPr>
        <p:spPr/>
        <p:txBody>
          <a:bodyPr/>
          <a:lstStyle/>
          <a:p>
            <a:r>
              <a:rPr lang="de-DE"/>
              <a:t>Unternehmen setzen Proxy-Server ein, um den Internetzugang zu überwachen, Sicherheit zu erhöhen und Richtlinien durchzusetzen.</a:t>
            </a:r>
          </a:p>
        </p:txBody>
      </p:sp>
      <p:sp>
        <p:nvSpPr>
          <p:cNvPr id="7" name="Textplatzhalter 6">
            <a:extLst>
              <a:ext uri="{FF2B5EF4-FFF2-40B4-BE49-F238E27FC236}">
                <a16:creationId xmlns:a16="http://schemas.microsoft.com/office/drawing/2014/main" id="{943CA571-50C2-8679-70FC-D5274ED85FD8}"/>
              </a:ext>
            </a:extLst>
          </p:cNvPr>
          <p:cNvSpPr>
            <a:spLocks noGrp="1"/>
          </p:cNvSpPr>
          <p:nvPr>
            <p:ph type="body" sz="quarter" idx="15"/>
          </p:nvPr>
        </p:nvSpPr>
        <p:spPr/>
        <p:txBody>
          <a:bodyPr/>
          <a:lstStyle/>
          <a:p>
            <a:r>
              <a:rPr lang="de-DE"/>
              <a:t>BILDUNG</a:t>
            </a:r>
          </a:p>
        </p:txBody>
      </p:sp>
      <p:sp>
        <p:nvSpPr>
          <p:cNvPr id="8" name="Textplatzhalter 7">
            <a:extLst>
              <a:ext uri="{FF2B5EF4-FFF2-40B4-BE49-F238E27FC236}">
                <a16:creationId xmlns:a16="http://schemas.microsoft.com/office/drawing/2014/main" id="{78E49759-7A39-C48D-B2CF-9242B24F3CD1}"/>
              </a:ext>
            </a:extLst>
          </p:cNvPr>
          <p:cNvSpPr>
            <a:spLocks noGrp="1"/>
          </p:cNvSpPr>
          <p:nvPr>
            <p:ph type="body" sz="quarter" idx="16"/>
          </p:nvPr>
        </p:nvSpPr>
        <p:spPr/>
        <p:txBody>
          <a:bodyPr/>
          <a:lstStyle/>
          <a:p>
            <a:r>
              <a:rPr lang="de-DE"/>
              <a:t>GESCHÄFT</a:t>
            </a:r>
          </a:p>
        </p:txBody>
      </p:sp>
      <p:sp>
        <p:nvSpPr>
          <p:cNvPr id="9" name="Textplatzhalter 8">
            <a:extLst>
              <a:ext uri="{FF2B5EF4-FFF2-40B4-BE49-F238E27FC236}">
                <a16:creationId xmlns:a16="http://schemas.microsoft.com/office/drawing/2014/main" id="{FE17548D-9E6B-08E9-2560-FE91C3929541}"/>
              </a:ext>
            </a:extLst>
          </p:cNvPr>
          <p:cNvSpPr>
            <a:spLocks noGrp="1"/>
          </p:cNvSpPr>
          <p:nvPr>
            <p:ph type="body" sz="quarter" idx="17"/>
          </p:nvPr>
        </p:nvSpPr>
        <p:spPr/>
        <p:txBody>
          <a:bodyPr/>
          <a:lstStyle/>
          <a:p>
            <a:r>
              <a:rPr lang="de-DE"/>
              <a:t>Zu Hause verwendete Proxy-Server helfen bei der Kindersicherung und ermöglichen den Zugang zu geografisch eingeschränkten Inhalten.</a:t>
            </a:r>
          </a:p>
        </p:txBody>
      </p:sp>
      <p:sp>
        <p:nvSpPr>
          <p:cNvPr id="10" name="Textplatzhalter 9">
            <a:extLst>
              <a:ext uri="{FF2B5EF4-FFF2-40B4-BE49-F238E27FC236}">
                <a16:creationId xmlns:a16="http://schemas.microsoft.com/office/drawing/2014/main" id="{A279C5BA-171F-C173-AF7B-208E4DFEFE4C}"/>
              </a:ext>
            </a:extLst>
          </p:cNvPr>
          <p:cNvSpPr>
            <a:spLocks noGrp="1"/>
          </p:cNvSpPr>
          <p:nvPr>
            <p:ph type="body" sz="quarter" idx="18"/>
          </p:nvPr>
        </p:nvSpPr>
        <p:spPr/>
        <p:txBody>
          <a:bodyPr/>
          <a:lstStyle/>
          <a:p>
            <a:r>
              <a:rPr lang="de-DE"/>
              <a:t>HEIMGEBRAUCH</a:t>
            </a:r>
          </a:p>
        </p:txBody>
      </p:sp>
    </p:spTree>
    <p:extLst>
      <p:ext uri="{BB962C8B-B14F-4D97-AF65-F5344CB8AC3E}">
        <p14:creationId xmlns:p14="http://schemas.microsoft.com/office/powerpoint/2010/main" val="350850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097024"/>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VORTEILE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NACHTEILE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Erhöhung der Sicherheit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Eingeschränkte Anonymität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Zugriffskontrolle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Kann zu Leistungsproblemen führen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Kostengünstig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Verbreitet weniger Schutz als VPN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de-DE" sz="4400">
                <a:latin typeface="Montserrat ExtraBold"/>
              </a:rPr>
              <a:t>VOR- UND NACHTEILE VON PROXY-SERVERN</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8</a:t>
            </a:fld>
            <a:endParaRPr lang="en-US" sz="1210">
              <a:solidFill>
                <a:srgbClr val="FFFFFF"/>
              </a:solidFill>
              <a:latin typeface="Open Sans"/>
              <a:ea typeface="Open Sans"/>
              <a:cs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CD3E0-529D-B8F7-132E-06E6B2B87CB8}"/>
              </a:ext>
            </a:extLst>
          </p:cNvPr>
          <p:cNvSpPr>
            <a:spLocks noGrp="1"/>
          </p:cNvSpPr>
          <p:nvPr>
            <p:ph type="title"/>
          </p:nvPr>
        </p:nvSpPr>
        <p:spPr/>
        <p:txBody>
          <a:bodyPr/>
          <a:lstStyle/>
          <a:p>
            <a:r>
              <a:rPr lang="de-DE"/>
              <a:t>HÄUFIGE ANWENDUNGSFÄLLE</a:t>
            </a:r>
          </a:p>
        </p:txBody>
      </p:sp>
      <p:sp>
        <p:nvSpPr>
          <p:cNvPr id="3" name="Fußzeilenplatzhalter 2">
            <a:extLst>
              <a:ext uri="{FF2B5EF4-FFF2-40B4-BE49-F238E27FC236}">
                <a16:creationId xmlns:a16="http://schemas.microsoft.com/office/drawing/2014/main" id="{9B849561-D297-A82F-90FC-8D4236ACF966}"/>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DA1A4C8A-6613-B748-A208-E090DAF313A8}"/>
              </a:ext>
            </a:extLst>
          </p:cNvPr>
          <p:cNvSpPr>
            <a:spLocks noGrp="1"/>
          </p:cNvSpPr>
          <p:nvPr>
            <p:ph type="sldNum" sz="quarter" idx="11"/>
          </p:nvPr>
        </p:nvSpPr>
        <p:spPr/>
        <p:txBody>
          <a:bodyPr/>
          <a:lstStyle/>
          <a:p>
            <a:fld id="{CF6F24BE-8BEB-403A-BDCC-38E201D0662D}" type="slidenum">
              <a:rPr lang="en-ID" smtClean="0"/>
              <a:pPr/>
              <a:t>9</a:t>
            </a:fld>
            <a:endParaRPr lang="en-ID"/>
          </a:p>
        </p:txBody>
      </p:sp>
      <p:pic>
        <p:nvPicPr>
          <p:cNvPr id="11" name="Bildplatzhalter 10">
            <a:extLst>
              <a:ext uri="{FF2B5EF4-FFF2-40B4-BE49-F238E27FC236}">
                <a16:creationId xmlns:a16="http://schemas.microsoft.com/office/drawing/2014/main" id="{6917BDD0-5E1D-C4CC-C536-4179A5C0E7DA}"/>
              </a:ext>
            </a:extLst>
          </p:cNvPr>
          <p:cNvPicPr>
            <a:picLocks noGrp="1" noChangeAspect="1"/>
          </p:cNvPicPr>
          <p:nvPr>
            <p:ph type="pic" sz="quarter" idx="12"/>
          </p:nvPr>
        </p:nvPicPr>
        <p:blipFill>
          <a:blip r:embed="rId2"/>
          <a:srcRect l="16667" r="16667"/>
          <a:stretch>
            <a:fillRect/>
          </a:stretch>
        </p:blipFill>
        <p:spPr/>
      </p:pic>
      <p:pic>
        <p:nvPicPr>
          <p:cNvPr id="12" name="Bildplatzhalter 11">
            <a:extLst>
              <a:ext uri="{FF2B5EF4-FFF2-40B4-BE49-F238E27FC236}">
                <a16:creationId xmlns:a16="http://schemas.microsoft.com/office/drawing/2014/main" id="{3E9A611C-CC9A-35DC-36A7-76483B746DA3}"/>
              </a:ext>
            </a:extLst>
          </p:cNvPr>
          <p:cNvPicPr>
            <a:picLocks noGrp="1" noChangeAspect="1"/>
          </p:cNvPicPr>
          <p:nvPr>
            <p:ph type="pic" sz="quarter" idx="14"/>
          </p:nvPr>
        </p:nvPicPr>
        <p:blipFill>
          <a:blip r:embed="rId3"/>
          <a:srcRect l="16667" r="16667"/>
          <a:stretch>
            <a:fillRect/>
          </a:stretch>
        </p:blipFill>
        <p:spPr/>
      </p:pic>
      <p:sp>
        <p:nvSpPr>
          <p:cNvPr id="7" name="Textplatzhalter 6">
            <a:extLst>
              <a:ext uri="{FF2B5EF4-FFF2-40B4-BE49-F238E27FC236}">
                <a16:creationId xmlns:a16="http://schemas.microsoft.com/office/drawing/2014/main" id="{45BDBBEF-56A2-D90D-9DFB-4F7D78BA1E5F}"/>
              </a:ext>
            </a:extLst>
          </p:cNvPr>
          <p:cNvSpPr>
            <a:spLocks noGrp="1"/>
          </p:cNvSpPr>
          <p:nvPr>
            <p:ph type="body" sz="quarter" idx="15"/>
          </p:nvPr>
        </p:nvSpPr>
        <p:spPr/>
        <p:txBody>
          <a:bodyPr/>
          <a:lstStyle/>
          <a:p>
            <a:r>
              <a:rPr lang="de-DE"/>
              <a:t>Proxy-Server können verwendet werden, um geografische Beschränkungen für den Zugriff auf Inhalte, wie Videos oder Websites, zu umgehen. Damit können Nutzer Inhalte aus anderen Ländern abrufen.</a:t>
            </a:r>
          </a:p>
        </p:txBody>
      </p:sp>
      <p:sp>
        <p:nvSpPr>
          <p:cNvPr id="8" name="Textplatzhalter 7">
            <a:extLst>
              <a:ext uri="{FF2B5EF4-FFF2-40B4-BE49-F238E27FC236}">
                <a16:creationId xmlns:a16="http://schemas.microsoft.com/office/drawing/2014/main" id="{4FF6548C-0E9B-455C-2F12-FDDAD8BCB57D}"/>
              </a:ext>
            </a:extLst>
          </p:cNvPr>
          <p:cNvSpPr>
            <a:spLocks noGrp="1"/>
          </p:cNvSpPr>
          <p:nvPr>
            <p:ph type="body" sz="quarter" idx="16"/>
          </p:nvPr>
        </p:nvSpPr>
        <p:spPr/>
        <p:txBody>
          <a:bodyPr/>
          <a:lstStyle/>
          <a:p>
            <a:r>
              <a:rPr lang="de-DE"/>
              <a:t>Unternehmen nutzen Proxy-Server, um ihre Netzwerke vor Bedrohungen zu schützen und den Internetzugang der Mitarbeitenden zu überwachen und zu steuern, um die Einhaltung der Sicherheitsrichtlinien zu gewährleisten.</a:t>
            </a:r>
          </a:p>
        </p:txBody>
      </p:sp>
      <p:sp>
        <p:nvSpPr>
          <p:cNvPr id="9" name="Textplatzhalter 8">
            <a:extLst>
              <a:ext uri="{FF2B5EF4-FFF2-40B4-BE49-F238E27FC236}">
                <a16:creationId xmlns:a16="http://schemas.microsoft.com/office/drawing/2014/main" id="{D43E16E9-1EF9-A7C8-D521-DFF40BAD51AF}"/>
              </a:ext>
            </a:extLst>
          </p:cNvPr>
          <p:cNvSpPr>
            <a:spLocks noGrp="1"/>
          </p:cNvSpPr>
          <p:nvPr>
            <p:ph type="body" sz="quarter" idx="17"/>
          </p:nvPr>
        </p:nvSpPr>
        <p:spPr/>
        <p:txBody>
          <a:bodyPr/>
          <a:lstStyle/>
          <a:p>
            <a:r>
              <a:rPr lang="de-DE"/>
              <a:t>GEOGRAFISCHE BESCHRÄNKUNGEN UMGEHEN</a:t>
            </a:r>
          </a:p>
        </p:txBody>
      </p:sp>
      <p:sp>
        <p:nvSpPr>
          <p:cNvPr id="10" name="Textplatzhalter 9">
            <a:extLst>
              <a:ext uri="{FF2B5EF4-FFF2-40B4-BE49-F238E27FC236}">
                <a16:creationId xmlns:a16="http://schemas.microsoft.com/office/drawing/2014/main" id="{0891630C-5263-F8E4-3032-E29EC3B97B3A}"/>
              </a:ext>
            </a:extLst>
          </p:cNvPr>
          <p:cNvSpPr>
            <a:spLocks noGrp="1"/>
          </p:cNvSpPr>
          <p:nvPr>
            <p:ph type="body" sz="quarter" idx="18"/>
          </p:nvPr>
        </p:nvSpPr>
        <p:spPr/>
        <p:txBody>
          <a:bodyPr/>
          <a:lstStyle/>
          <a:p>
            <a:r>
              <a:rPr lang="de-DE"/>
              <a:t>SCHUTZ DER UNTERNEHMENSNETZWERKE</a:t>
            </a:r>
          </a:p>
        </p:txBody>
      </p:sp>
    </p:spTree>
    <p:extLst>
      <p:ext uri="{BB962C8B-B14F-4D97-AF65-F5344CB8AC3E}">
        <p14:creationId xmlns:p14="http://schemas.microsoft.com/office/powerpoint/2010/main" val="1812514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326596359"/>
              </p:ext>
            </p:extLst>
          </p:nvPr>
        </p:nvGraphicFramePr>
        <p:xfrm>
          <a:off x="1231900" y="17272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1952831558"/>
              </p:ext>
            </p:extLst>
          </p:nvPr>
        </p:nvGraphicFramePr>
        <p:xfrm>
          <a:off x="8318500" y="17272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506073558"/>
              </p:ext>
            </p:extLst>
          </p:nvPr>
        </p:nvGraphicFramePr>
        <p:xfrm>
          <a:off x="4762500" y="1727200"/>
          <a:ext cx="20320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10</a:t>
            </a:fld>
            <a:endParaRPr lang="en-US" sz="1210">
              <a:solidFill>
                <a:srgbClr val="FFFFFF"/>
              </a:solidFill>
              <a:latin typeface="Open Sans"/>
              <a:ea typeface="Open Sans"/>
              <a:cs typeface="Open Sans"/>
            </a:endParaRPr>
          </a:p>
        </p:txBody>
      </p:sp>
      <p:sp>
        <p:nvSpPr>
          <p:cNvPr id="5" name="Textfeld 4">
            <a:extLst>
              <a:ext uri="{FF2B5EF4-FFF2-40B4-BE49-F238E27FC236}">
                <a16:creationId xmlns:a16="http://schemas.microsoft.com/office/drawing/2014/main" id="{F1810EC5-75D3-4348-851E-14A67B649315}"/>
              </a:ext>
            </a:extLst>
          </p:cNvPr>
          <p:cNvSpPr txBox="1"/>
          <p:nvPr/>
        </p:nvSpPr>
        <p:spPr>
          <a:xfrm>
            <a:off x="596900" y="571500"/>
            <a:ext cx="10363200" cy="952500"/>
          </a:xfrm>
          <a:prstGeom prst="rect">
            <a:avLst/>
          </a:prstGeom>
          <a:noFill/>
        </p:spPr>
        <p:txBody>
          <a:bodyPr vertOverflow="overflow" vert="horz" wrap="square" rtlCol="0" anchor="t" anchorCtr="0">
            <a:spAutoFit/>
          </a:bodyPr>
          <a:lstStyle/>
          <a:p>
            <a:r>
              <a:rPr lang="de-DE" sz="4400">
                <a:latin typeface="Montserrat ExtraBold"/>
              </a:rPr>
              <a:t>STATISTIKEN ZUR NUTZUNG VON PROXY-SERVERN</a:t>
            </a:r>
          </a:p>
        </p:txBody>
      </p:sp>
      <p:sp>
        <p:nvSpPr>
          <p:cNvPr id="6" name="Textfeld 5">
            <a:extLst>
              <a:ext uri="{FF2B5EF4-FFF2-40B4-BE49-F238E27FC236}">
                <a16:creationId xmlns:a16="http://schemas.microsoft.com/office/drawing/2014/main" id="{CDD684BB-9E29-48BC-91D3-2663614D54BC}"/>
              </a:ext>
            </a:extLst>
          </p:cNvPr>
          <p:cNvSpPr txBox="1"/>
          <p:nvPr/>
        </p:nvSpPr>
        <p:spPr>
          <a:xfrm>
            <a:off x="17907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40%</a:t>
            </a:r>
          </a:p>
        </p:txBody>
      </p:sp>
      <p:sp>
        <p:nvSpPr>
          <p:cNvPr id="7" name="Textfeld 6">
            <a:extLst>
              <a:ext uri="{FF2B5EF4-FFF2-40B4-BE49-F238E27FC236}">
                <a16:creationId xmlns:a16="http://schemas.microsoft.com/office/drawing/2014/main" id="{94512F30-9BFA-4587-9685-14EB8A2260A4}"/>
              </a:ext>
            </a:extLst>
          </p:cNvPr>
          <p:cNvSpPr txBox="1"/>
          <p:nvPr/>
        </p:nvSpPr>
        <p:spPr>
          <a:xfrm>
            <a:off x="8877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35%</a:t>
            </a:r>
          </a:p>
        </p:txBody>
      </p:sp>
      <p:sp>
        <p:nvSpPr>
          <p:cNvPr id="8" name="Textfeld 7">
            <a:extLst>
              <a:ext uri="{FF2B5EF4-FFF2-40B4-BE49-F238E27FC236}">
                <a16:creationId xmlns:a16="http://schemas.microsoft.com/office/drawing/2014/main" id="{55F09A42-0F54-4946-B630-C64A73135E6B}"/>
              </a:ext>
            </a:extLst>
          </p:cNvPr>
          <p:cNvSpPr txBox="1"/>
          <p:nvPr/>
        </p:nvSpPr>
        <p:spPr>
          <a:xfrm>
            <a:off x="5321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25%</a:t>
            </a:r>
          </a:p>
        </p:txBody>
      </p:sp>
      <p:sp>
        <p:nvSpPr>
          <p:cNvPr id="9" name="Textfeld 8">
            <a:extLst>
              <a:ext uri="{FF2B5EF4-FFF2-40B4-BE49-F238E27FC236}">
                <a16:creationId xmlns:a16="http://schemas.microsoft.com/office/drawing/2014/main" id="{CB1AA775-6D9F-49C3-9AF7-B12A86E9919E}"/>
              </a:ext>
            </a:extLst>
          </p:cNvPr>
          <p:cNvSpPr txBox="1"/>
          <p:nvPr/>
        </p:nvSpPr>
        <p:spPr>
          <a:xfrm>
            <a:off x="1054100" y="3530600"/>
            <a:ext cx="2387600" cy="482600"/>
          </a:xfrm>
          <a:prstGeom prst="rect">
            <a:avLst/>
          </a:prstGeom>
          <a:noFill/>
        </p:spPr>
        <p:txBody>
          <a:bodyPr vertOverflow="overflow" vert="horz" wrap="square" rtlCol="0" anchor="b" anchorCtr="1">
            <a:spAutoFit/>
          </a:bodyPr>
          <a:lstStyle/>
          <a:p>
            <a:pPr algn="ctr"/>
            <a:r>
              <a:rPr lang="de-DE" sz="1250" b="1"/>
              <a:t>DATENSCHUTZ</a:t>
            </a:r>
          </a:p>
        </p:txBody>
      </p:sp>
      <p:sp>
        <p:nvSpPr>
          <p:cNvPr id="10" name="Textfeld 9">
            <a:extLst>
              <a:ext uri="{FF2B5EF4-FFF2-40B4-BE49-F238E27FC236}">
                <a16:creationId xmlns:a16="http://schemas.microsoft.com/office/drawing/2014/main" id="{4D40324D-5460-43B0-85C6-65D9EE80CB14}"/>
              </a:ext>
            </a:extLst>
          </p:cNvPr>
          <p:cNvSpPr txBox="1"/>
          <p:nvPr/>
        </p:nvSpPr>
        <p:spPr>
          <a:xfrm>
            <a:off x="10541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40% der Nutzer verwenden Proxy-Server hauptsächlich zum Schutz ihrer Privatsphäre und zur Vermeidung von Online-Tracking.</a:t>
            </a:r>
          </a:p>
        </p:txBody>
      </p:sp>
      <p:sp>
        <p:nvSpPr>
          <p:cNvPr id="11" name="Textfeld 10">
            <a:extLst>
              <a:ext uri="{FF2B5EF4-FFF2-40B4-BE49-F238E27FC236}">
                <a16:creationId xmlns:a16="http://schemas.microsoft.com/office/drawing/2014/main" id="{59ACBF19-8DBF-4486-964A-B96380400254}"/>
              </a:ext>
            </a:extLst>
          </p:cNvPr>
          <p:cNvSpPr txBox="1"/>
          <p:nvPr/>
        </p:nvSpPr>
        <p:spPr>
          <a:xfrm>
            <a:off x="8140700" y="3530600"/>
            <a:ext cx="2387600" cy="482600"/>
          </a:xfrm>
          <a:prstGeom prst="rect">
            <a:avLst/>
          </a:prstGeom>
          <a:noFill/>
        </p:spPr>
        <p:txBody>
          <a:bodyPr vertOverflow="overflow" vert="horz" wrap="square" rtlCol="0" anchor="b" anchorCtr="1">
            <a:spAutoFit/>
          </a:bodyPr>
          <a:lstStyle/>
          <a:p>
            <a:pPr algn="ctr"/>
            <a:r>
              <a:rPr lang="de-DE" sz="1250" b="1"/>
              <a:t>GEOGRAFISCHE BESCHRÄNKUNGEN</a:t>
            </a:r>
          </a:p>
        </p:txBody>
      </p:sp>
      <p:sp>
        <p:nvSpPr>
          <p:cNvPr id="12" name="Textfeld 11">
            <a:extLst>
              <a:ext uri="{FF2B5EF4-FFF2-40B4-BE49-F238E27FC236}">
                <a16:creationId xmlns:a16="http://schemas.microsoft.com/office/drawing/2014/main" id="{9E7E8E5A-A746-4AD6-A48F-874705186935}"/>
              </a:ext>
            </a:extLst>
          </p:cNvPr>
          <p:cNvSpPr txBox="1"/>
          <p:nvPr/>
        </p:nvSpPr>
        <p:spPr>
          <a:xfrm>
            <a:off x="8140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35% der Proxy-Server-Nutzer verwenden sie, um geografische Beschränkungen zu umgehen und Zugang zu internationalen Inhalten zu erhalten.</a:t>
            </a:r>
          </a:p>
        </p:txBody>
      </p:sp>
      <p:sp>
        <p:nvSpPr>
          <p:cNvPr id="13" name="Textfeld 12">
            <a:extLst>
              <a:ext uri="{FF2B5EF4-FFF2-40B4-BE49-F238E27FC236}">
                <a16:creationId xmlns:a16="http://schemas.microsoft.com/office/drawing/2014/main" id="{D74C6429-0FD5-4D8F-86D4-7C8FA1D28F3E}"/>
              </a:ext>
            </a:extLst>
          </p:cNvPr>
          <p:cNvSpPr txBox="1"/>
          <p:nvPr/>
        </p:nvSpPr>
        <p:spPr>
          <a:xfrm>
            <a:off x="4584700" y="3530600"/>
            <a:ext cx="2387600" cy="482600"/>
          </a:xfrm>
          <a:prstGeom prst="rect">
            <a:avLst/>
          </a:prstGeom>
          <a:noFill/>
        </p:spPr>
        <p:txBody>
          <a:bodyPr vertOverflow="overflow" vert="horz" wrap="square" rtlCol="0" anchor="b" anchorCtr="1">
            <a:spAutoFit/>
          </a:bodyPr>
          <a:lstStyle/>
          <a:p>
            <a:pPr algn="ctr"/>
            <a:r>
              <a:rPr lang="de-DE" sz="1250" b="1"/>
              <a:t>UNTERNEHMENSSICHERHEIT</a:t>
            </a:r>
          </a:p>
        </p:txBody>
      </p:sp>
      <p:sp>
        <p:nvSpPr>
          <p:cNvPr id="14" name="Textfeld 13">
            <a:extLst>
              <a:ext uri="{FF2B5EF4-FFF2-40B4-BE49-F238E27FC236}">
                <a16:creationId xmlns:a16="http://schemas.microsoft.com/office/drawing/2014/main" id="{C2F7BE51-C1D9-4BFC-AEA7-FB001B5D048D}"/>
              </a:ext>
            </a:extLst>
          </p:cNvPr>
          <p:cNvSpPr txBox="1"/>
          <p:nvPr/>
        </p:nvSpPr>
        <p:spPr>
          <a:xfrm>
            <a:off x="4584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25% der Unternehmen nutzen Proxy-Server zur Überwachung und zum Schutz ihrer Netzwerke.</a:t>
            </a:r>
          </a:p>
        </p:txBody>
      </p:sp>
    </p:spTree>
    <p:extLst>
      <p:ext uri="{BB962C8B-B14F-4D97-AF65-F5344CB8AC3E}">
        <p14:creationId xmlns:p14="http://schemas.microsoft.com/office/powerpoint/2010/main" val="1421286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BDA937-8FAE-3943-26B2-2564F254332E}"/>
              </a:ext>
            </a:extLst>
          </p:cNvPr>
          <p:cNvSpPr>
            <a:spLocks noGrp="1"/>
          </p:cNvSpPr>
          <p:nvPr>
            <p:ph type="title"/>
          </p:nvPr>
        </p:nvSpPr>
        <p:spPr/>
        <p:txBody>
          <a:bodyPr/>
          <a:lstStyle/>
          <a:p>
            <a:r>
              <a:rPr lang="de-DE"/>
              <a:t>SICHERHEITSASPEKTE VON PROXY-SERVERN</a:t>
            </a:r>
          </a:p>
        </p:txBody>
      </p:sp>
      <p:sp>
        <p:nvSpPr>
          <p:cNvPr id="3" name="Fußzeilenplatzhalter 2">
            <a:extLst>
              <a:ext uri="{FF2B5EF4-FFF2-40B4-BE49-F238E27FC236}">
                <a16:creationId xmlns:a16="http://schemas.microsoft.com/office/drawing/2014/main" id="{374B877C-CD03-29F1-5E3E-F6CC9DD8C55C}"/>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952DE847-2499-6425-BBD5-9E34AB2C2E2F}"/>
              </a:ext>
            </a:extLst>
          </p:cNvPr>
          <p:cNvSpPr>
            <a:spLocks noGrp="1"/>
          </p:cNvSpPr>
          <p:nvPr>
            <p:ph type="sldNum" sz="quarter" idx="11"/>
          </p:nvPr>
        </p:nvSpPr>
        <p:spPr/>
        <p:txBody>
          <a:bodyPr/>
          <a:lstStyle/>
          <a:p>
            <a:fld id="{CF6F24BE-8BEB-403A-BDCC-38E201D0662D}" type="slidenum">
              <a:rPr lang="en-ID" smtClean="0"/>
              <a:pPr/>
              <a:t>11</a:t>
            </a:fld>
            <a:endParaRPr lang="en-ID"/>
          </a:p>
        </p:txBody>
      </p:sp>
      <p:pic>
        <p:nvPicPr>
          <p:cNvPr id="10" name="Bildplatzhalter 9">
            <a:extLst>
              <a:ext uri="{FF2B5EF4-FFF2-40B4-BE49-F238E27FC236}">
                <a16:creationId xmlns:a16="http://schemas.microsoft.com/office/drawing/2014/main" id="{12F35CDE-DD5D-C1BC-453A-167064C31625}"/>
              </a:ext>
            </a:extLst>
          </p:cNvPr>
          <p:cNvPicPr>
            <a:picLocks noGrp="1" noChangeAspect="1"/>
          </p:cNvPicPr>
          <p:nvPr>
            <p:ph type="pic" sz="quarter" idx="12"/>
          </p:nvPr>
        </p:nvPicPr>
        <p:blipFill>
          <a:blip r:embed="rId2"/>
          <a:srcRect t="23408" b="23408"/>
          <a:stretch>
            <a:fillRect/>
          </a:stretch>
        </p:blipFill>
        <p:spPr/>
      </p:pic>
      <p:sp>
        <p:nvSpPr>
          <p:cNvPr id="6" name="Textplatzhalter 5">
            <a:extLst>
              <a:ext uri="{FF2B5EF4-FFF2-40B4-BE49-F238E27FC236}">
                <a16:creationId xmlns:a16="http://schemas.microsoft.com/office/drawing/2014/main" id="{BDAE62C1-6D7E-DD52-6EF8-23CA847579C2}"/>
              </a:ext>
            </a:extLst>
          </p:cNvPr>
          <p:cNvSpPr>
            <a:spLocks noGrp="1"/>
          </p:cNvSpPr>
          <p:nvPr>
            <p:ph type="body" sz="quarter" idx="23"/>
          </p:nvPr>
        </p:nvSpPr>
        <p:spPr/>
        <p:txBody>
          <a:bodyPr/>
          <a:lstStyle/>
          <a:p>
            <a:r>
              <a:rPr lang="de-DE"/>
              <a:t>Trotz der Vorteile können Proxy-Server auch Sicherheitsrisiken bergen, wie die potenzielle Offenlegung persönlicher Daten durch unsichere Serverkonfigurationen oder Überwachungsaktivitäten seitens des Proxy-Betreibers.</a:t>
            </a:r>
          </a:p>
        </p:txBody>
      </p:sp>
      <p:sp>
        <p:nvSpPr>
          <p:cNvPr id="7" name="Textplatzhalter 6">
            <a:extLst>
              <a:ext uri="{FF2B5EF4-FFF2-40B4-BE49-F238E27FC236}">
                <a16:creationId xmlns:a16="http://schemas.microsoft.com/office/drawing/2014/main" id="{87E76BD9-82E4-2FD3-3A67-A26D7B06B790}"/>
              </a:ext>
            </a:extLst>
          </p:cNvPr>
          <p:cNvSpPr>
            <a:spLocks noGrp="1"/>
          </p:cNvSpPr>
          <p:nvPr>
            <p:ph type="body" sz="quarter" idx="24"/>
          </p:nvPr>
        </p:nvSpPr>
        <p:spPr/>
        <p:txBody>
          <a:bodyPr/>
          <a:lstStyle/>
          <a:p>
            <a:r>
              <a:rPr lang="de-DE"/>
              <a:t>Um Sicherheitsrisiken zu minimieren, ist es wichtig, sichere und vertrauenswürdige Proxy-Server zu verwenden. Zudem sollten regelmäßige Sicherheitsüberprüfungen und Aktualisierungen durchgeführt werden.</a:t>
            </a:r>
          </a:p>
        </p:txBody>
      </p:sp>
      <p:sp>
        <p:nvSpPr>
          <p:cNvPr id="8" name="Textplatzhalter 7">
            <a:extLst>
              <a:ext uri="{FF2B5EF4-FFF2-40B4-BE49-F238E27FC236}">
                <a16:creationId xmlns:a16="http://schemas.microsoft.com/office/drawing/2014/main" id="{B1C3DE01-B2B4-5569-C7D7-9BC4DA37AB87}"/>
              </a:ext>
            </a:extLst>
          </p:cNvPr>
          <p:cNvSpPr>
            <a:spLocks noGrp="1"/>
          </p:cNvSpPr>
          <p:nvPr>
            <p:ph type="body" sz="quarter" idx="25"/>
          </p:nvPr>
        </p:nvSpPr>
        <p:spPr/>
        <p:txBody>
          <a:bodyPr/>
          <a:lstStyle/>
          <a:p>
            <a:r>
              <a:rPr lang="de-DE"/>
              <a:t>SICHERHEITSRISIKEN</a:t>
            </a:r>
          </a:p>
        </p:txBody>
      </p:sp>
      <p:sp>
        <p:nvSpPr>
          <p:cNvPr id="9" name="Textplatzhalter 8">
            <a:extLst>
              <a:ext uri="{FF2B5EF4-FFF2-40B4-BE49-F238E27FC236}">
                <a16:creationId xmlns:a16="http://schemas.microsoft.com/office/drawing/2014/main" id="{FA5AEB5D-094A-1358-9555-78EEC1CC0776}"/>
              </a:ext>
            </a:extLst>
          </p:cNvPr>
          <p:cNvSpPr>
            <a:spLocks noGrp="1"/>
          </p:cNvSpPr>
          <p:nvPr>
            <p:ph type="body" sz="quarter" idx="26"/>
          </p:nvPr>
        </p:nvSpPr>
        <p:spPr/>
        <p:txBody>
          <a:bodyPr/>
          <a:lstStyle/>
          <a:p>
            <a:r>
              <a:rPr lang="de-DE"/>
              <a:t>SCHUTZMASSNAHMEN</a:t>
            </a:r>
          </a:p>
        </p:txBody>
      </p:sp>
    </p:spTree>
    <p:extLst>
      <p:ext uri="{BB962C8B-B14F-4D97-AF65-F5344CB8AC3E}">
        <p14:creationId xmlns:p14="http://schemas.microsoft.com/office/powerpoint/2010/main" val="279702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BD8550-5067-A75D-CC89-90142663D2F6}"/>
              </a:ext>
            </a:extLst>
          </p:cNvPr>
          <p:cNvSpPr>
            <a:spLocks noGrp="1"/>
          </p:cNvSpPr>
          <p:nvPr>
            <p:ph type="title"/>
          </p:nvPr>
        </p:nvSpPr>
        <p:spPr/>
        <p:txBody>
          <a:bodyPr/>
          <a:lstStyle/>
          <a:p>
            <a:r>
              <a:rPr lang="de-DE"/>
              <a:t>ZUSAMMENFASSUNG UND FAZIT</a:t>
            </a:r>
          </a:p>
        </p:txBody>
      </p:sp>
      <p:sp>
        <p:nvSpPr>
          <p:cNvPr id="3" name="Fußzeilenplatzhalter 2">
            <a:extLst>
              <a:ext uri="{FF2B5EF4-FFF2-40B4-BE49-F238E27FC236}">
                <a16:creationId xmlns:a16="http://schemas.microsoft.com/office/drawing/2014/main" id="{E798E66D-2324-AF12-0B58-DE6E331F6E35}"/>
              </a:ext>
            </a:extLst>
          </p:cNvPr>
          <p:cNvSpPr>
            <a:spLocks noGrp="1"/>
          </p:cNvSpPr>
          <p:nvPr>
            <p:ph type="ftr" sz="quarter" idx="10"/>
          </p:nvPr>
        </p:nvSpPr>
        <p:spPr/>
        <p:txBody>
          <a:bodyPr/>
          <a:lstStyle/>
          <a:p>
            <a:r>
              <a:rPr lang="de-DE"/>
              <a:t>WAS IST EIN PROXY SERVER</a:t>
            </a:r>
            <a:endParaRPr lang="en-ID" dirty="0"/>
          </a:p>
        </p:txBody>
      </p:sp>
      <p:sp>
        <p:nvSpPr>
          <p:cNvPr id="4" name="Foliennummernplatzhalter 3">
            <a:extLst>
              <a:ext uri="{FF2B5EF4-FFF2-40B4-BE49-F238E27FC236}">
                <a16:creationId xmlns:a16="http://schemas.microsoft.com/office/drawing/2014/main" id="{0A982C16-16A9-26FA-39DB-9C4F8690AB43}"/>
              </a:ext>
            </a:extLst>
          </p:cNvPr>
          <p:cNvSpPr>
            <a:spLocks noGrp="1"/>
          </p:cNvSpPr>
          <p:nvPr>
            <p:ph type="sldNum" sz="quarter" idx="11"/>
          </p:nvPr>
        </p:nvSpPr>
        <p:spPr/>
        <p:txBody>
          <a:bodyPr/>
          <a:lstStyle/>
          <a:p>
            <a:fld id="{CF6F24BE-8BEB-403A-BDCC-38E201D0662D}" type="slidenum">
              <a:rPr lang="en-ID" smtClean="0"/>
              <a:pPr/>
              <a:t>12</a:t>
            </a:fld>
            <a:endParaRPr lang="en-ID" dirty="0"/>
          </a:p>
        </p:txBody>
      </p:sp>
      <p:pic>
        <p:nvPicPr>
          <p:cNvPr id="8" name="Bildplatzhalter 7">
            <a:extLst>
              <a:ext uri="{FF2B5EF4-FFF2-40B4-BE49-F238E27FC236}">
                <a16:creationId xmlns:a16="http://schemas.microsoft.com/office/drawing/2014/main" id="{58318045-7850-BCAE-931B-2053C8074D30}"/>
              </a:ext>
            </a:extLst>
          </p:cNvPr>
          <p:cNvPicPr>
            <a:picLocks noGrp="1" noChangeAspect="1"/>
          </p:cNvPicPr>
          <p:nvPr>
            <p:ph type="pic" sz="quarter" idx="12"/>
          </p:nvPr>
        </p:nvPicPr>
        <p:blipFill>
          <a:blip r:embed="rId2"/>
          <a:srcRect l="26812" r="26812"/>
          <a:stretch>
            <a:fillRect/>
          </a:stretch>
        </p:blipFill>
        <p:spPr/>
      </p:pic>
      <p:sp>
        <p:nvSpPr>
          <p:cNvPr id="6" name="Textplatzhalter 5">
            <a:extLst>
              <a:ext uri="{FF2B5EF4-FFF2-40B4-BE49-F238E27FC236}">
                <a16:creationId xmlns:a16="http://schemas.microsoft.com/office/drawing/2014/main" id="{98B7AFFC-198F-5541-9A23-020A8EE7FAD1}"/>
              </a:ext>
            </a:extLst>
          </p:cNvPr>
          <p:cNvSpPr>
            <a:spLocks noGrp="1"/>
          </p:cNvSpPr>
          <p:nvPr>
            <p:ph type="body" sz="quarter" idx="13"/>
          </p:nvPr>
        </p:nvSpPr>
        <p:spPr/>
        <p:txBody>
          <a:bodyPr/>
          <a:lstStyle/>
          <a:p>
            <a:r>
              <a:rPr lang="de-DE"/>
              <a:t>Proxy-Server bieten zahlreiche Vorteile wie erhöhte Sicherheit, Anonymität und Zugriffskontrolle. Jedoch sollten auch deren Einschränkungen und Risiken beachtet werden. Die richtige Wahl und Konfiguration eines Proxy-Servers sind entscheidend für dessen effektive Nutzung.</a:t>
            </a:r>
          </a:p>
        </p:txBody>
      </p:sp>
      <p:sp>
        <p:nvSpPr>
          <p:cNvPr id="7" name="Textplatzhalter 6">
            <a:extLst>
              <a:ext uri="{FF2B5EF4-FFF2-40B4-BE49-F238E27FC236}">
                <a16:creationId xmlns:a16="http://schemas.microsoft.com/office/drawing/2014/main" id="{DF9CAE08-4BC6-8439-7827-18E384F63951}"/>
              </a:ext>
            </a:extLst>
          </p:cNvPr>
          <p:cNvSpPr>
            <a:spLocks noGrp="1"/>
          </p:cNvSpPr>
          <p:nvPr>
            <p:ph type="body" sz="quarter" idx="14"/>
          </p:nvPr>
        </p:nvSpPr>
        <p:spPr/>
        <p:txBody>
          <a:bodyPr/>
          <a:lstStyle/>
          <a:p>
            <a:r>
              <a:rPr lang="de-DE"/>
              <a:t>SCHLUSSGEDANKEN</a:t>
            </a:r>
          </a:p>
        </p:txBody>
      </p:sp>
    </p:spTree>
    <p:extLst>
      <p:ext uri="{BB962C8B-B14F-4D97-AF65-F5344CB8AC3E}">
        <p14:creationId xmlns:p14="http://schemas.microsoft.com/office/powerpoint/2010/main" val="405149470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A9F0B4-96BA-4716-AC18-DBFACB54FB75}">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744</Words>
  <Application>Microsoft Office PowerPoint</Application>
  <PresentationFormat>Breitbild</PresentationFormat>
  <Paragraphs>91</Paragraphs>
  <Slides>12</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vt:i4>
      </vt:variant>
    </vt:vector>
  </HeadingPairs>
  <TitlesOfParts>
    <vt:vector size="20" baseType="lpstr">
      <vt:lpstr>Aptos</vt:lpstr>
      <vt:lpstr>Aptos Display</vt:lpstr>
      <vt:lpstr>Arial</vt:lpstr>
      <vt:lpstr>Cascadia Mono SemiBold</vt:lpstr>
      <vt:lpstr>Montserrat ExtraBold</vt:lpstr>
      <vt:lpstr>Open Sans</vt:lpstr>
      <vt:lpstr>Office</vt:lpstr>
      <vt:lpstr>Ocean</vt:lpstr>
      <vt:lpstr>WAS IST EIN PROXY SERVER?</vt:lpstr>
      <vt:lpstr>EINFÜHRUNG IN PROXY-SERVER</vt:lpstr>
      <vt:lpstr>HAUPTTYPEN VON PROXY-SERVERN</vt:lpstr>
      <vt:lpstr>FUNKTIONALITÄT EINES PROXY-SERVERS</vt:lpstr>
      <vt:lpstr>NUTZEN VON PROXY-SERVERN</vt:lpstr>
      <vt:lpstr>VERGLEICH: PROXY VS. VPN</vt:lpstr>
      <vt:lpstr>EINSATZBEREICHE VON PROXY-SERVERN</vt:lpstr>
      <vt:lpstr>PowerPoint-Präsentation</vt:lpstr>
      <vt:lpstr>HÄUFIGE ANWENDUNGSFÄLLE</vt:lpstr>
      <vt:lpstr>PowerPoint-Präsentation</vt:lpstr>
      <vt:lpstr>SICHERHEITSASPEKTE VON PROXY-SERVERN</vt:lpstr>
      <vt:lpstr>ZUSAMMENFASSUNG UND FAZIT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2024-08-12T08:49:25Z</dcterms:created>
  <dcterms:modified xsi:type="dcterms:W3CDTF">2024-08-12T08:55:18Z</dcterms:modified>
</cp:coreProperties>
</file>