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3"/>
  </p:notesMasterIdLst>
  <p:sldIdLst>
    <p:sldId id="264" r:id="rId3"/>
    <p:sldId id="265" r:id="rId4"/>
    <p:sldId id="266" r:id="rId5"/>
    <p:sldId id="267" r:id="rId6"/>
    <p:sldId id="256" r:id="rId7"/>
    <p:sldId id="271" r:id="rId8"/>
    <p:sldId id="268" r:id="rId9"/>
    <p:sldId id="272" r:id="rId10"/>
    <p:sldId id="269" r:id="rId11"/>
    <p:sldId id="270"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AFA5A0"/>
              </a:solidFill>
              <a:effectLst/>
            </c:spPr>
            <c:extLst>
              <c:ext xmlns:c16="http://schemas.microsoft.com/office/drawing/2014/chart" uri="{C3380CC4-5D6E-409C-BE32-E72D297353CC}">
                <c16:uniqueId val="{00000001-A10A-4E15-A923-1724E6FB2C23}"/>
              </c:ext>
            </c:extLst>
          </c:dPt>
          <c:dPt>
            <c:idx val="1"/>
            <c:bubble3D val="0"/>
            <c:spPr>
              <a:solidFill>
                <a:srgbClr val="F0F0F0"/>
              </a:solidFill>
              <a:effectLst/>
            </c:spPr>
            <c:extLst>
              <c:ext xmlns:c16="http://schemas.microsoft.com/office/drawing/2014/chart" uri="{C3380CC4-5D6E-409C-BE32-E72D297353CC}">
                <c16:uniqueId val="{00000003-A10A-4E15-A923-1724E6FB2C23}"/>
              </c:ext>
            </c:extLst>
          </c:dPt>
          <c:cat>
            <c:strRef>
              <c:f>Sheet1!$A$2:$A$3</c:f>
              <c:strCache>
                <c:ptCount val="2"/>
                <c:pt idx="0">
                  <c:v>Reduzierte Verwaltungskosten</c:v>
                </c:pt>
              </c:strCache>
            </c:strRef>
          </c:cat>
          <c:val>
            <c:numRef>
              <c:f>Sheet1!$B$2:$B$3</c:f>
              <c:numCache>
                <c:formatCode>General</c:formatCode>
                <c:ptCount val="2"/>
                <c:pt idx="0">
                  <c:v>0.4</c:v>
                </c:pt>
                <c:pt idx="1">
                  <c:v>0.6</c:v>
                </c:pt>
              </c:numCache>
            </c:numRef>
          </c:val>
          <c:extLst>
            <c:ext xmlns:c16="http://schemas.microsoft.com/office/drawing/2014/chart" uri="{C3380CC4-5D6E-409C-BE32-E72D297353CC}">
              <c16:uniqueId val="{00000004-A10A-4E15-A923-1724E6FB2C23}"/>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AFA5A0"/>
              </a:solidFill>
              <a:effectLst/>
            </c:spPr>
            <c:extLst>
              <c:ext xmlns:c16="http://schemas.microsoft.com/office/drawing/2014/chart" uri="{C3380CC4-5D6E-409C-BE32-E72D297353CC}">
                <c16:uniqueId val="{00000001-12A3-4240-A4AE-6809B04A1A63}"/>
              </c:ext>
            </c:extLst>
          </c:dPt>
          <c:dPt>
            <c:idx val="1"/>
            <c:bubble3D val="0"/>
            <c:spPr>
              <a:solidFill>
                <a:srgbClr val="F0F0F0"/>
              </a:solidFill>
              <a:effectLst/>
            </c:spPr>
            <c:extLst>
              <c:ext xmlns:c16="http://schemas.microsoft.com/office/drawing/2014/chart" uri="{C3380CC4-5D6E-409C-BE32-E72D297353CC}">
                <c16:uniqueId val="{00000003-12A3-4240-A4AE-6809B04A1A63}"/>
              </c:ext>
            </c:extLst>
          </c:dPt>
          <c:cat>
            <c:strRef>
              <c:f>Sheet1!$A$2:$A$3</c:f>
              <c:strCache>
                <c:ptCount val="2"/>
                <c:pt idx="0">
                  <c:v>Erhöhte Sicherheit</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12A3-4240-A4AE-6809B04A1A63}"/>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AFA5A0"/>
              </a:solidFill>
              <a:effectLst/>
            </c:spPr>
            <c:extLst>
              <c:ext xmlns:c16="http://schemas.microsoft.com/office/drawing/2014/chart" uri="{C3380CC4-5D6E-409C-BE32-E72D297353CC}">
                <c16:uniqueId val="{00000001-24B8-4E63-A4B0-7EC94761FCCA}"/>
              </c:ext>
            </c:extLst>
          </c:dPt>
          <c:dPt>
            <c:idx val="1"/>
            <c:bubble3D val="0"/>
            <c:spPr>
              <a:solidFill>
                <a:srgbClr val="F0F0F0"/>
              </a:solidFill>
              <a:effectLst/>
            </c:spPr>
            <c:extLst>
              <c:ext xmlns:c16="http://schemas.microsoft.com/office/drawing/2014/chart" uri="{C3380CC4-5D6E-409C-BE32-E72D297353CC}">
                <c16:uniqueId val="{00000003-24B8-4E63-A4B0-7EC94761FCCA}"/>
              </c:ext>
            </c:extLst>
          </c:dPt>
          <c:cat>
            <c:strRef>
              <c:f>Sheet1!$A$2:$A$3</c:f>
              <c:strCache>
                <c:ptCount val="2"/>
                <c:pt idx="0">
                  <c:v>Produktivität</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24B8-4E63-A4B0-7EC94761FCCA}"/>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DCCE3-9411-427E-9B34-EBD453B2B77F}" type="datetimeFigureOut">
              <a:rPr lang="de-DE" smtClean="0"/>
              <a:t>08.08.2024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16CCC-5AF8-4C9D-947E-F2B1CFB0E5A8}" type="slidenum">
              <a:rPr lang="de-DE" smtClean="0"/>
              <a:t>‹Nr.›</a:t>
            </a:fld>
            <a:endParaRPr lang="de-DE"/>
          </a:p>
        </p:txBody>
      </p:sp>
    </p:spTree>
    <p:extLst>
      <p:ext uri="{BB962C8B-B14F-4D97-AF65-F5344CB8AC3E}">
        <p14:creationId xmlns:p14="http://schemas.microsoft.com/office/powerpoint/2010/main" val="2366894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B8418D-C2CB-822C-149B-9A5F188DD41A}"/>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D24E5DB-66DE-08A1-1D1C-6A72DCB52A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46D5994-4781-24F0-91C3-6573BE30D531}"/>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5" name="Fußzeilenplatzhalter 4">
            <a:extLst>
              <a:ext uri="{FF2B5EF4-FFF2-40B4-BE49-F238E27FC236}">
                <a16:creationId xmlns:a16="http://schemas.microsoft.com/office/drawing/2014/main" id="{39D19E56-59C4-CE24-A254-26D67658650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01F5AA7-93CD-0ED1-F2B1-0870169ABDE6}"/>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428654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68B53-B36A-BB6B-FC23-A54D94DBEF3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DF00142-9CE5-FF95-2692-5E5FCDF0641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1ABC7BB-E154-AE1C-E2C9-F5A8AB7AE57C}"/>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5" name="Fußzeilenplatzhalter 4">
            <a:extLst>
              <a:ext uri="{FF2B5EF4-FFF2-40B4-BE49-F238E27FC236}">
                <a16:creationId xmlns:a16="http://schemas.microsoft.com/office/drawing/2014/main" id="{D9F79FE6-F695-BE46-82C8-AD4FCF16A68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CDD9D1C-8A1F-660D-4432-C48B7756C6A1}"/>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1891470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2F788-0DA2-8E73-062F-3B65F539F2A1}"/>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CA7C4B9-C663-7B23-F474-A5BC6D36285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F9BCDD8-EF59-7596-6A3A-2AD832AFBC0F}"/>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5" name="Fußzeilenplatzhalter 4">
            <a:extLst>
              <a:ext uri="{FF2B5EF4-FFF2-40B4-BE49-F238E27FC236}">
                <a16:creationId xmlns:a16="http://schemas.microsoft.com/office/drawing/2014/main" id="{85C8A944-0360-099F-888D-E88F2B09ABF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26F603E-8987-AA03-D591-C34C648991EA}"/>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986958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9343FC-EB1D-E0AF-AFB2-4099C8FAC35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1F3F8CC-6B91-5237-1EF9-1C388A175AF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8E70AE2-5960-C6DF-B725-142D3B70B29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7A3705C-2BA0-296A-AC3D-8862EA9F76F1}"/>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6" name="Fußzeilenplatzhalter 5">
            <a:extLst>
              <a:ext uri="{FF2B5EF4-FFF2-40B4-BE49-F238E27FC236}">
                <a16:creationId xmlns:a16="http://schemas.microsoft.com/office/drawing/2014/main" id="{BF1CCB35-78D4-3F90-CBA0-ACB1191C375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7C8D771-4F31-9DCD-395E-08B442535D46}"/>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3625878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1B843B-484E-D498-394B-9C9AD3DD75E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28E5C24-C75D-C233-AF87-A890774B4F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6E4F673-389B-8379-7400-EF6F1D9CDDE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C9933A6-F5DF-2ECD-EE39-7757030194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91CEBC9-D663-FCBE-5660-676103A625E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777CBA9-D9F0-1D6C-0B31-DD8B6E6DA959}"/>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8" name="Fußzeilenplatzhalter 7">
            <a:extLst>
              <a:ext uri="{FF2B5EF4-FFF2-40B4-BE49-F238E27FC236}">
                <a16:creationId xmlns:a16="http://schemas.microsoft.com/office/drawing/2014/main" id="{32E51B40-5634-3F16-D953-013F5164791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62672F9-0E96-F9E0-F114-5912F055B30F}"/>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3494698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BB4C68-52EB-6CC6-E1AF-43E40432328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07759D5-C80E-8D9E-279C-417EDF25CDBF}"/>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4" name="Fußzeilenplatzhalter 3">
            <a:extLst>
              <a:ext uri="{FF2B5EF4-FFF2-40B4-BE49-F238E27FC236}">
                <a16:creationId xmlns:a16="http://schemas.microsoft.com/office/drawing/2014/main" id="{4E6679BE-61B8-B975-CACE-5B0647B587C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1D2B13C-C8E4-6B9C-48BB-49B7D3C44841}"/>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48527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518F02A-C798-8D82-98C9-1B21F324E429}"/>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3" name="Fußzeilenplatzhalter 2">
            <a:extLst>
              <a:ext uri="{FF2B5EF4-FFF2-40B4-BE49-F238E27FC236}">
                <a16:creationId xmlns:a16="http://schemas.microsoft.com/office/drawing/2014/main" id="{C9CBE9C7-601B-779E-896D-AC32E7A0FCF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C96E34A-B621-71FA-A98A-E37C37DFBC86}"/>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253166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9C8285-C9A4-1419-1081-9A5F89DE8EB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FB0F9406-9043-7813-8868-24103B04D4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AA74BBAC-15E1-2315-FD9E-9FD2F931CA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3E92909-D378-552B-4E86-B47A6E5D3D06}"/>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6" name="Fußzeilenplatzhalter 5">
            <a:extLst>
              <a:ext uri="{FF2B5EF4-FFF2-40B4-BE49-F238E27FC236}">
                <a16:creationId xmlns:a16="http://schemas.microsoft.com/office/drawing/2014/main" id="{3619DD48-A21F-F612-465D-CB7D6FF2187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015C0F7-7233-36C6-58C6-004D0372DE05}"/>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4212329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B263FD-C558-83F9-3F0D-BCA622110CA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946B207-E70C-AFCA-A5AC-346D34AE71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806C617-443E-D6E8-624E-C4BDE071B4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C5774E5-6C08-2D88-7D94-15C81027D1CB}"/>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6" name="Fußzeilenplatzhalter 5">
            <a:extLst>
              <a:ext uri="{FF2B5EF4-FFF2-40B4-BE49-F238E27FC236}">
                <a16:creationId xmlns:a16="http://schemas.microsoft.com/office/drawing/2014/main" id="{321C6618-ACA2-3297-19AD-2664F234F31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6691AEF-429D-593D-5D9C-FD69AC2F2EE9}"/>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349895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C8C479-EC33-421B-B77B-DB46A11F121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CAEF857-3321-B5CF-82A6-EF0DAAB28FB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700020C-6E5F-8718-F614-0AC348033C6D}"/>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5" name="Fußzeilenplatzhalter 4">
            <a:extLst>
              <a:ext uri="{FF2B5EF4-FFF2-40B4-BE49-F238E27FC236}">
                <a16:creationId xmlns:a16="http://schemas.microsoft.com/office/drawing/2014/main" id="{49099712-3B6B-4984-59B8-6F8CB75B71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770E5AD-B4CD-CB3B-4381-41CB8F62F747}"/>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1623919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31D66DE-5B7D-3F8D-B89F-A2A4D53026A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131CED9-7823-3AF8-BABE-02479E99987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0CB7C40-8081-01EC-C6E0-2990155B1C84}"/>
              </a:ext>
            </a:extLst>
          </p:cNvPr>
          <p:cNvSpPr>
            <a:spLocks noGrp="1"/>
          </p:cNvSpPr>
          <p:nvPr>
            <p:ph type="dt" sz="half" idx="10"/>
          </p:nvPr>
        </p:nvSpPr>
        <p:spPr/>
        <p:txBody>
          <a:bodyPr/>
          <a:lstStyle/>
          <a:p>
            <a:fld id="{1276F40A-74FE-4684-8E19-C94E84AB31D9}" type="datetimeFigureOut">
              <a:rPr lang="de-DE" smtClean="0"/>
              <a:t>08.08.2024</a:t>
            </a:fld>
            <a:endParaRPr lang="de-DE"/>
          </a:p>
        </p:txBody>
      </p:sp>
      <p:sp>
        <p:nvSpPr>
          <p:cNvPr id="5" name="Fußzeilenplatzhalter 4">
            <a:extLst>
              <a:ext uri="{FF2B5EF4-FFF2-40B4-BE49-F238E27FC236}">
                <a16:creationId xmlns:a16="http://schemas.microsoft.com/office/drawing/2014/main" id="{C3972EAA-34DE-3325-71E2-B315DD2DCAF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0507E90-A4D2-5432-655C-223B6D753228}"/>
              </a:ext>
            </a:extLst>
          </p:cNvPr>
          <p:cNvSpPr>
            <a:spLocks noGrp="1"/>
          </p:cNvSpPr>
          <p:nvPr>
            <p:ph type="sldNum" sz="quarter" idx="12"/>
          </p:nvPr>
        </p:nvSpPr>
        <p:spPr/>
        <p:txBody>
          <a:bodyPr/>
          <a:lstStyle/>
          <a:p>
            <a:fld id="{DFFA3A65-ED9D-4122-9967-90EB55245B4C}" type="slidenum">
              <a:rPr lang="de-DE" smtClean="0"/>
              <a:t>‹Nr.›</a:t>
            </a:fld>
            <a:endParaRPr lang="de-DE"/>
          </a:p>
        </p:txBody>
      </p:sp>
    </p:spTree>
    <p:extLst>
      <p:ext uri="{BB962C8B-B14F-4D97-AF65-F5344CB8AC3E}">
        <p14:creationId xmlns:p14="http://schemas.microsoft.com/office/powerpoint/2010/main" val="617235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499428" y="796698"/>
            <a:ext cx="6854371"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0" y="0"/>
            <a:ext cx="4354513" cy="6858000"/>
          </a:xfrm>
        </p:spPr>
        <p:txBody>
          <a:bodyPr/>
          <a:lstStyle/>
          <a:p>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8280716"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8280717"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4495800"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12">
            <a:extLst>
              <a:ext uri="{FF2B5EF4-FFF2-40B4-BE49-F238E27FC236}">
                <a16:creationId xmlns:a16="http://schemas.microsoft.com/office/drawing/2014/main" id="{68651C4C-4AD1-19DA-CC78-BEC58707B5AD}"/>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4495800"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15:guide id="1" orient="horz" pos="840">
          <p15:clr>
            <a:srgbClr val="FBAE40"/>
          </p15:clr>
        </p15:guide>
        <p15:guide id="2" pos="2832">
          <p15:clr>
            <a:srgbClr val="FBAE40"/>
          </p15:clr>
        </p15:guide>
        <p15:guide id="3" orient="horz" pos="3744">
          <p15:clr>
            <a:srgbClr val="FBAE40"/>
          </p15:clr>
        </p15:guide>
        <p15:guide id="4" pos="6864">
          <p15:clr>
            <a:srgbClr val="FBAE40"/>
          </p15:clr>
        </p15:guide>
        <p15:guide id="5" pos="4560">
          <p15:clr>
            <a:srgbClr val="FBAE40"/>
          </p15:clr>
        </p15:guide>
        <p15:guide id="6" orient="horz" pos="1704">
          <p15:clr>
            <a:srgbClr val="FBAE40"/>
          </p15:clr>
        </p15:guide>
        <p15:guide id="7" orient="horz" pos="360">
          <p15:clr>
            <a:srgbClr val="FBAE40"/>
          </p15:clr>
        </p15:guide>
        <p15:guide id="9" pos="3720">
          <p15:clr>
            <a:srgbClr val="FBAE40"/>
          </p15:clr>
        </p15:guide>
        <p15:guide id="10" pos="6360">
          <p15:clr>
            <a:srgbClr val="FBAE40"/>
          </p15:clr>
        </p15:guide>
        <p15:guide id="11" pos="7152">
          <p15:clr>
            <a:srgbClr val="FBAE40"/>
          </p15:clr>
        </p15:guide>
        <p15:guide id="12" pos="2952">
          <p15:clr>
            <a:srgbClr val="FBAE40"/>
          </p15:clr>
        </p15:guide>
        <p15:guide id="13" pos="7056">
          <p15:clr>
            <a:srgbClr val="FBAE40"/>
          </p15:clr>
        </p15:guide>
        <p15:guide id="14" orient="horz" pos="24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02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0AFB9-F87E-11AC-2B32-B5178FE34E78}"/>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1442" y="268927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919352225"/>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414779-4CEE-EEAD-8A66-EE043E90B44F}"/>
              </a:ext>
            </a:extLst>
          </p:cNvPr>
          <p:cNvSpPr/>
          <p:nvPr userDrawn="1"/>
        </p:nvSpPr>
        <p:spPr>
          <a:xfrm>
            <a:off x="1611313" y="3215390"/>
            <a:ext cx="2638398"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4235A04-C2C9-A7DC-3FE5-1E7D27C0E13D}"/>
              </a:ext>
            </a:extLst>
          </p:cNvPr>
          <p:cNvSpPr>
            <a:spLocks noGrp="1"/>
          </p:cNvSpPr>
          <p:nvPr>
            <p:ph type="pic" sz="quarter" idx="19"/>
          </p:nvPr>
        </p:nvSpPr>
        <p:spPr>
          <a:xfrm>
            <a:off x="914400" y="2627313"/>
            <a:ext cx="2525713" cy="3316287"/>
          </a:xfrm>
        </p:spPr>
        <p:txBody>
          <a:bodyPr/>
          <a:lstStyle/>
          <a:p>
            <a:endParaRPr lang="en-US"/>
          </a:p>
        </p:txBody>
      </p:sp>
      <p:sp>
        <p:nvSpPr>
          <p:cNvPr id="3" name="Text Placeholder 12">
            <a:extLst>
              <a:ext uri="{FF2B5EF4-FFF2-40B4-BE49-F238E27FC236}">
                <a16:creationId xmlns:a16="http://schemas.microsoft.com/office/drawing/2014/main" id="{7104C814-4179-5378-738C-F0AEB2D153F3}"/>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404326330"/>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655">
          <p15:clr>
            <a:srgbClr val="FBAE40"/>
          </p15:clr>
        </p15:guide>
        <p15:guide id="7" orient="horz" pos="360">
          <p15:clr>
            <a:srgbClr val="FBAE40"/>
          </p15:clr>
        </p15:guide>
        <p15:guide id="8" pos="1015">
          <p15:clr>
            <a:srgbClr val="FBAE40"/>
          </p15:clr>
        </p15:guide>
        <p15:guide id="9" pos="2167">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0" y="0"/>
            <a:ext cx="5358984"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1066800"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4381500" y="2171699"/>
            <a:ext cx="2971800" cy="4549775"/>
          </a:xfrm>
        </p:spPr>
        <p:txBody>
          <a:bodyPr/>
          <a:lstStyle/>
          <a:p>
            <a:endParaRPr lang="en-US"/>
          </a:p>
        </p:txBody>
      </p:sp>
      <p:sp>
        <p:nvSpPr>
          <p:cNvPr id="3" name="Text Placeholder 12">
            <a:extLst>
              <a:ext uri="{FF2B5EF4-FFF2-40B4-BE49-F238E27FC236}">
                <a16:creationId xmlns:a16="http://schemas.microsoft.com/office/drawing/2014/main" id="{8B3586BE-78C6-E426-9F3C-F59381E5CD88}"/>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632">
          <p15:clr>
            <a:srgbClr val="FBAE40"/>
          </p15:clr>
        </p15:guide>
        <p15:guide id="6" orient="horz" pos="1368">
          <p15:clr>
            <a:srgbClr val="FBAE40"/>
          </p15:clr>
        </p15:guide>
        <p15:guide id="7" orient="horz" pos="360">
          <p15:clr>
            <a:srgbClr val="FBAE40"/>
          </p15:clr>
        </p15:guide>
        <p15:guide id="9" pos="2760">
          <p15:clr>
            <a:srgbClr val="FBAE40"/>
          </p15:clr>
        </p15:guide>
        <p15:guide id="11" pos="7159">
          <p15:clr>
            <a:srgbClr val="FBAE40"/>
          </p15:clr>
        </p15:guide>
        <p15:guide id="12" pos="672">
          <p15:clr>
            <a:srgbClr val="FBAE40"/>
          </p15:clr>
        </p15:guide>
        <p15:guide id="14" orient="horz" pos="2448">
          <p15:clr>
            <a:srgbClr val="FBAE40"/>
          </p15:clr>
        </p15:guide>
        <p15:guide id="15" pos="70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32546" y="4618037"/>
            <a:ext cx="9314540" cy="1325563"/>
          </a:xfrm>
        </p:spPr>
        <p:txBody>
          <a:bodyPr anchor="b">
            <a:noAutofit/>
          </a:bodyPr>
          <a:lstStyle>
            <a:lvl1pPr algn="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7"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9"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560">
          <p15:clr>
            <a:srgbClr val="FBAE40"/>
          </p15:clr>
        </p15:guide>
        <p15:guide id="7" orient="horz" pos="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502920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5029200"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911048288"/>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960C-86A7-6728-9263-973B76A8FD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02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2824232365"/>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6524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29859A2-7FEF-1E63-131C-A99017A22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A4D8BDA-5F59-AE28-BA7E-4E0389F210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22FBC3F-798E-3BF9-4EA1-51BEE1DC48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76F40A-74FE-4684-8E19-C94E84AB31D9}" type="datetimeFigureOut">
              <a:rPr lang="de-DE" smtClean="0"/>
              <a:t>08.08.2024</a:t>
            </a:fld>
            <a:endParaRPr lang="de-DE"/>
          </a:p>
        </p:txBody>
      </p:sp>
      <p:sp>
        <p:nvSpPr>
          <p:cNvPr id="5" name="Fußzeilenplatzhalter 4">
            <a:extLst>
              <a:ext uri="{FF2B5EF4-FFF2-40B4-BE49-F238E27FC236}">
                <a16:creationId xmlns:a16="http://schemas.microsoft.com/office/drawing/2014/main" id="{4BCFDEDB-56F7-01D2-71EF-84920BFE17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55BD6153-D71F-E1DB-FD41-A981C195F8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FA3A65-ED9D-4122-9967-90EB55245B4C}" type="slidenum">
              <a:rPr lang="de-DE" smtClean="0"/>
              <a:t>‹Nr.›</a:t>
            </a:fld>
            <a:endParaRPr lang="de-DE"/>
          </a:p>
        </p:txBody>
      </p:sp>
    </p:spTree>
    <p:extLst>
      <p:ext uri="{BB962C8B-B14F-4D97-AF65-F5344CB8AC3E}">
        <p14:creationId xmlns:p14="http://schemas.microsoft.com/office/powerpoint/2010/main" val="2384216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t>8/8/2024</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t>‹Nr.›</a:t>
            </a:fld>
            <a:endParaRPr lang="en-US"/>
          </a:p>
        </p:txBody>
      </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4" r:id="rId3"/>
    <p:sldLayoutId id="2147483665" r:id="rId4"/>
    <p:sldLayoutId id="2147483666" r:id="rId5"/>
    <p:sldLayoutId id="2147483667" r:id="rId6"/>
    <p:sldLayoutId id="2147483668" r:id="rId7"/>
    <p:sldLayoutId id="2147483669" r:id="rId8"/>
    <p:sldLayoutId id="2147483673" r:id="rId9"/>
    <p:sldLayoutId id="2147483670" r:id="rId10"/>
    <p:sldLayoutId id="2147483671" r:id="rId11"/>
    <p:sldLayoutId id="2147483660" r:id="rId12"/>
    <p:sldLayoutId id="2147483674" r:id="rId13"/>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144">
          <p15:clr>
            <a:srgbClr val="F26B43"/>
          </p15:clr>
        </p15:guide>
        <p15:guide id="4" pos="7416">
          <p15:clr>
            <a:srgbClr val="F26B43"/>
          </p15:clr>
        </p15:guide>
        <p15:guide id="5" pos="3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536A1-1A23-FDCA-E791-278F673BA931}"/>
              </a:ext>
            </a:extLst>
          </p:cNvPr>
          <p:cNvSpPr>
            <a:spLocks noGrp="1"/>
          </p:cNvSpPr>
          <p:nvPr>
            <p:ph type="title"/>
          </p:nvPr>
        </p:nvSpPr>
        <p:spPr/>
        <p:txBody>
          <a:bodyPr/>
          <a:lstStyle/>
          <a:p>
            <a:r>
              <a:rPr lang="de-DE" dirty="0"/>
              <a:t>Windows </a:t>
            </a:r>
            <a:r>
              <a:rPr lang="de-DE" dirty="0" err="1"/>
              <a:t>Local</a:t>
            </a:r>
            <a:r>
              <a:rPr lang="de-DE" dirty="0"/>
              <a:t> Administrator Password Solution?</a:t>
            </a:r>
            <a:endParaRPr lang="en-US" dirty="0"/>
          </a:p>
        </p:txBody>
      </p:sp>
      <p:sp>
        <p:nvSpPr>
          <p:cNvPr id="4" name="Text Placeholder 3">
            <a:extLst>
              <a:ext uri="{FF2B5EF4-FFF2-40B4-BE49-F238E27FC236}">
                <a16:creationId xmlns:a16="http://schemas.microsoft.com/office/drawing/2014/main" id="{E44F0848-B081-1EB4-54CE-A4262714BD2C}"/>
              </a:ext>
            </a:extLst>
          </p:cNvPr>
          <p:cNvSpPr>
            <a:spLocks noGrp="1"/>
          </p:cNvSpPr>
          <p:nvPr>
            <p:ph type="body" sz="quarter" idx="14"/>
          </p:nvPr>
        </p:nvSpPr>
        <p:spPr/>
        <p:txBody>
          <a:bodyPr/>
          <a:lstStyle/>
          <a:p>
            <a:endParaRPr lang="en-US" dirty="0"/>
          </a:p>
        </p:txBody>
      </p:sp>
      <p:sp>
        <p:nvSpPr>
          <p:cNvPr id="5" name="Text Placeholder 4">
            <a:extLst>
              <a:ext uri="{FF2B5EF4-FFF2-40B4-BE49-F238E27FC236}">
                <a16:creationId xmlns:a16="http://schemas.microsoft.com/office/drawing/2014/main" id="{DAC5B7BB-086A-0BEE-471F-DC71F427D321}"/>
              </a:ext>
            </a:extLst>
          </p:cNvPr>
          <p:cNvSpPr>
            <a:spLocks noGrp="1"/>
          </p:cNvSpPr>
          <p:nvPr>
            <p:ph type="body" sz="quarter" idx="15"/>
          </p:nvPr>
        </p:nvSpPr>
        <p:spPr/>
        <p:txBody>
          <a:bodyPr/>
          <a:lstStyle/>
          <a:p>
            <a:r>
              <a:rPr lang="en-US"/>
              <a:t>Jörn Walter</a:t>
            </a:r>
            <a:endParaRPr lang="en-US" dirty="0"/>
          </a:p>
        </p:txBody>
      </p:sp>
      <p:pic>
        <p:nvPicPr>
          <p:cNvPr id="3" name="Bildplatzhalter 2">
            <a:extLst>
              <a:ext uri="{FF2B5EF4-FFF2-40B4-BE49-F238E27FC236}">
                <a16:creationId xmlns:a16="http://schemas.microsoft.com/office/drawing/2014/main" id="{08EA39A0-0470-8808-D41C-87D774736669}"/>
              </a:ext>
            </a:extLst>
          </p:cNvPr>
          <p:cNvPicPr>
            <a:picLocks noGrp="1" noChangeAspect="1"/>
          </p:cNvPicPr>
          <p:nvPr>
            <p:ph type="pic" sz="quarter" idx="13"/>
          </p:nvPr>
        </p:nvPicPr>
        <p:blipFill>
          <a:blip r:embed="rId2"/>
          <a:srcRect/>
          <a:stretch>
            <a:fillRect/>
          </a:stretch>
        </p:blipFill>
        <p:spPr/>
      </p:pic>
    </p:spTree>
    <p:extLst>
      <p:ext uri="{BB962C8B-B14F-4D97-AF65-F5344CB8AC3E}">
        <p14:creationId xmlns:p14="http://schemas.microsoft.com/office/powerpoint/2010/main" val="979534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32493-E2E3-7D5F-E226-DED01E5F5B76}"/>
              </a:ext>
            </a:extLst>
          </p:cNvPr>
          <p:cNvSpPr>
            <a:spLocks noGrp="1"/>
          </p:cNvSpPr>
          <p:nvPr>
            <p:ph type="title"/>
          </p:nvPr>
        </p:nvSpPr>
        <p:spPr/>
        <p:txBody>
          <a:bodyPr/>
          <a:lstStyle/>
          <a:p>
            <a:r>
              <a:rPr lang="de-DE"/>
              <a:t>Einführung in Windows LAPS</a:t>
            </a:r>
          </a:p>
        </p:txBody>
      </p:sp>
      <p:sp>
        <p:nvSpPr>
          <p:cNvPr id="3" name="Textplatzhalter 2">
            <a:extLst>
              <a:ext uri="{FF2B5EF4-FFF2-40B4-BE49-F238E27FC236}">
                <a16:creationId xmlns:a16="http://schemas.microsoft.com/office/drawing/2014/main" id="{EA2261DD-D3AC-D1FB-925E-C2B130FF1AF4}"/>
              </a:ext>
            </a:extLst>
          </p:cNvPr>
          <p:cNvSpPr>
            <a:spLocks noGrp="1"/>
          </p:cNvSpPr>
          <p:nvPr>
            <p:ph type="body" sz="quarter" idx="13"/>
          </p:nvPr>
        </p:nvSpPr>
        <p:spPr/>
        <p:txBody>
          <a:bodyPr/>
          <a:lstStyle/>
          <a:p>
            <a:r>
              <a:rPr lang="de-DE"/>
              <a:t>Grundlagen von Windows Local Administrator Password Solution</a:t>
            </a:r>
          </a:p>
        </p:txBody>
      </p:sp>
      <p:sp>
        <p:nvSpPr>
          <p:cNvPr id="4" name="Textplatzhalter 3">
            <a:extLst>
              <a:ext uri="{FF2B5EF4-FFF2-40B4-BE49-F238E27FC236}">
                <a16:creationId xmlns:a16="http://schemas.microsoft.com/office/drawing/2014/main" id="{61150652-591B-4C47-AD5B-DE1D83DF3F1C}"/>
              </a:ext>
            </a:extLst>
          </p:cNvPr>
          <p:cNvSpPr>
            <a:spLocks noGrp="1"/>
          </p:cNvSpPr>
          <p:nvPr>
            <p:ph type="body" sz="quarter" idx="16"/>
          </p:nvPr>
        </p:nvSpPr>
        <p:spPr/>
        <p:txBody>
          <a:bodyPr/>
          <a:lstStyle/>
          <a:p>
            <a:r>
              <a:rPr lang="de-DE"/>
              <a:t>Windows Local Administrator Password Solution (LAPS) ist ein Werkzeug von Microsoft, das lokale Administratorpasswörter verwaltet. Es generiert einzigartige und komplexe Passwörter für jedes Gerät, die regelmäßig automatisch geändert werden. LAPS speichert diese Passwörter sicher in Active Directory (AD), wodurch das Risiko von Passwort-weitergabe und -missbrauch verringert wird.</a:t>
            </a:r>
          </a:p>
        </p:txBody>
      </p:sp>
      <p:pic>
        <p:nvPicPr>
          <p:cNvPr id="7" name="Bildplatzhalter 6">
            <a:extLst>
              <a:ext uri="{FF2B5EF4-FFF2-40B4-BE49-F238E27FC236}">
                <a16:creationId xmlns:a16="http://schemas.microsoft.com/office/drawing/2014/main" id="{73E496C8-F018-C46D-BF63-A93335BBC374}"/>
              </a:ext>
            </a:extLst>
          </p:cNvPr>
          <p:cNvPicPr>
            <a:picLocks noGrp="1" noChangeAspect="1"/>
          </p:cNvPicPr>
          <p:nvPr>
            <p:ph type="pic" sz="quarter" idx="19"/>
          </p:nvPr>
        </p:nvPicPr>
        <p:blipFill>
          <a:blip r:embed="rId2"/>
          <a:srcRect l="7116" r="7116"/>
          <a:stretch>
            <a:fillRect/>
          </a:stretch>
        </p:blipFill>
        <p:spPr/>
      </p:pic>
      <p:sp>
        <p:nvSpPr>
          <p:cNvPr id="6" name="Textplatzhalter 5">
            <a:extLst>
              <a:ext uri="{FF2B5EF4-FFF2-40B4-BE49-F238E27FC236}">
                <a16:creationId xmlns:a16="http://schemas.microsoft.com/office/drawing/2014/main" id="{B51697E0-2C92-AF7C-3CCF-F85C144DC518}"/>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153383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A19159-824D-949D-EAC3-408E177C1CB8}"/>
              </a:ext>
            </a:extLst>
          </p:cNvPr>
          <p:cNvSpPr>
            <a:spLocks noGrp="1"/>
          </p:cNvSpPr>
          <p:nvPr>
            <p:ph type="title"/>
          </p:nvPr>
        </p:nvSpPr>
        <p:spPr/>
        <p:txBody>
          <a:bodyPr/>
          <a:lstStyle/>
          <a:p>
            <a:r>
              <a:rPr lang="de-DE"/>
              <a:t>Hauptfunktionen von Windows LAPS</a:t>
            </a:r>
          </a:p>
        </p:txBody>
      </p:sp>
      <p:sp>
        <p:nvSpPr>
          <p:cNvPr id="3" name="Textplatzhalter 2">
            <a:extLst>
              <a:ext uri="{FF2B5EF4-FFF2-40B4-BE49-F238E27FC236}">
                <a16:creationId xmlns:a16="http://schemas.microsoft.com/office/drawing/2014/main" id="{E39E8363-53B1-3885-2C16-760DE047B5CA}"/>
              </a:ext>
            </a:extLst>
          </p:cNvPr>
          <p:cNvSpPr>
            <a:spLocks noGrp="1"/>
          </p:cNvSpPr>
          <p:nvPr>
            <p:ph type="body" sz="quarter" idx="13"/>
          </p:nvPr>
        </p:nvSpPr>
        <p:spPr/>
        <p:txBody>
          <a:bodyPr/>
          <a:lstStyle/>
          <a:p>
            <a:r>
              <a:rPr lang="de-DE"/>
              <a:t>Automatische Passwortverwaltung</a:t>
            </a:r>
          </a:p>
        </p:txBody>
      </p:sp>
      <p:sp>
        <p:nvSpPr>
          <p:cNvPr id="4" name="Textplatzhalter 3">
            <a:extLst>
              <a:ext uri="{FF2B5EF4-FFF2-40B4-BE49-F238E27FC236}">
                <a16:creationId xmlns:a16="http://schemas.microsoft.com/office/drawing/2014/main" id="{7A5108FF-BA62-F8C4-5FB0-3A2E03FA3833}"/>
              </a:ext>
            </a:extLst>
          </p:cNvPr>
          <p:cNvSpPr>
            <a:spLocks noGrp="1"/>
          </p:cNvSpPr>
          <p:nvPr>
            <p:ph type="body" sz="quarter" idx="14"/>
          </p:nvPr>
        </p:nvSpPr>
        <p:spPr/>
        <p:txBody>
          <a:bodyPr/>
          <a:lstStyle/>
          <a:p>
            <a:r>
              <a:rPr lang="de-DE"/>
              <a:t>Sichere Speicherung</a:t>
            </a:r>
          </a:p>
        </p:txBody>
      </p:sp>
      <p:sp>
        <p:nvSpPr>
          <p:cNvPr id="5" name="Textplatzhalter 4">
            <a:extLst>
              <a:ext uri="{FF2B5EF4-FFF2-40B4-BE49-F238E27FC236}">
                <a16:creationId xmlns:a16="http://schemas.microsoft.com/office/drawing/2014/main" id="{F9DE7A9E-969E-0BCB-D671-2FC9F8528CDC}"/>
              </a:ext>
            </a:extLst>
          </p:cNvPr>
          <p:cNvSpPr>
            <a:spLocks noGrp="1"/>
          </p:cNvSpPr>
          <p:nvPr>
            <p:ph type="body" sz="quarter" idx="15"/>
          </p:nvPr>
        </p:nvSpPr>
        <p:spPr/>
        <p:txBody>
          <a:bodyPr/>
          <a:lstStyle/>
          <a:p>
            <a:r>
              <a:rPr lang="de-DE"/>
              <a:t>Einfache Wiederherstellung</a:t>
            </a:r>
          </a:p>
        </p:txBody>
      </p:sp>
      <p:sp>
        <p:nvSpPr>
          <p:cNvPr id="6" name="Textplatzhalter 5">
            <a:extLst>
              <a:ext uri="{FF2B5EF4-FFF2-40B4-BE49-F238E27FC236}">
                <a16:creationId xmlns:a16="http://schemas.microsoft.com/office/drawing/2014/main" id="{6B97C7A6-8E1B-B08E-F8FB-FF7C7F24E337}"/>
              </a:ext>
            </a:extLst>
          </p:cNvPr>
          <p:cNvSpPr>
            <a:spLocks noGrp="1"/>
          </p:cNvSpPr>
          <p:nvPr>
            <p:ph type="body" sz="quarter" idx="16"/>
          </p:nvPr>
        </p:nvSpPr>
        <p:spPr/>
        <p:txBody>
          <a:bodyPr/>
          <a:lstStyle/>
          <a:p>
            <a:r>
              <a:rPr lang="de-DE"/>
              <a:t>Mit Windows LAPS werden lokale Administratorpasswörter automatisch generiert und geändert. Dies erhöht die Sicherheit, da es Menschenfehler reduziert und verhindert, dass Standardpasswörter verwendet werden.</a:t>
            </a:r>
          </a:p>
        </p:txBody>
      </p:sp>
      <p:sp>
        <p:nvSpPr>
          <p:cNvPr id="7" name="Textplatzhalter 6">
            <a:extLst>
              <a:ext uri="{FF2B5EF4-FFF2-40B4-BE49-F238E27FC236}">
                <a16:creationId xmlns:a16="http://schemas.microsoft.com/office/drawing/2014/main" id="{598BC878-C47B-5967-7D25-8EB407F16A03}"/>
              </a:ext>
            </a:extLst>
          </p:cNvPr>
          <p:cNvSpPr>
            <a:spLocks noGrp="1"/>
          </p:cNvSpPr>
          <p:nvPr>
            <p:ph type="body" sz="quarter" idx="17"/>
          </p:nvPr>
        </p:nvSpPr>
        <p:spPr/>
        <p:txBody>
          <a:bodyPr/>
          <a:lstStyle/>
          <a:p>
            <a:r>
              <a:rPr lang="de-DE"/>
              <a:t>Die Passwörter werden in Active Directory gespeichert, wo sie durch verschiedene Sicherheitsmechanismen geschützt sind. Nur autorisierte Benutzer und Systeme können auf diese Passwörter zugreifen.</a:t>
            </a:r>
          </a:p>
        </p:txBody>
      </p:sp>
      <p:sp>
        <p:nvSpPr>
          <p:cNvPr id="8" name="Textplatzhalter 7">
            <a:extLst>
              <a:ext uri="{FF2B5EF4-FFF2-40B4-BE49-F238E27FC236}">
                <a16:creationId xmlns:a16="http://schemas.microsoft.com/office/drawing/2014/main" id="{E7B797B7-84FC-09BA-F680-7361B6087B14}"/>
              </a:ext>
            </a:extLst>
          </p:cNvPr>
          <p:cNvSpPr>
            <a:spLocks noGrp="1"/>
          </p:cNvSpPr>
          <p:nvPr>
            <p:ph type="body" sz="quarter" idx="18"/>
          </p:nvPr>
        </p:nvSpPr>
        <p:spPr/>
        <p:txBody>
          <a:bodyPr/>
          <a:lstStyle/>
          <a:p>
            <a:r>
              <a:rPr lang="de-DE"/>
              <a:t>Administratoren können Passwörter über eine einfache Benutzeroberfläche oder Powershell abrufen. Dies erleichtert die Verwaltung und den Zugriff auf Passwörter im Notfall.</a:t>
            </a:r>
          </a:p>
        </p:txBody>
      </p:sp>
    </p:spTree>
    <p:extLst>
      <p:ext uri="{BB962C8B-B14F-4D97-AF65-F5344CB8AC3E}">
        <p14:creationId xmlns:p14="http://schemas.microsoft.com/office/powerpoint/2010/main" val="286353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3FECEA-B729-F216-F3B8-0E7DC0CAC639}"/>
              </a:ext>
            </a:extLst>
          </p:cNvPr>
          <p:cNvSpPr>
            <a:spLocks noGrp="1"/>
          </p:cNvSpPr>
          <p:nvPr>
            <p:ph type="title"/>
          </p:nvPr>
        </p:nvSpPr>
        <p:spPr/>
        <p:txBody>
          <a:bodyPr/>
          <a:lstStyle/>
          <a:p>
            <a:r>
              <a:rPr lang="de-DE"/>
              <a:t>Vorteile für die Sicherheit</a:t>
            </a:r>
          </a:p>
        </p:txBody>
      </p:sp>
      <p:pic>
        <p:nvPicPr>
          <p:cNvPr id="9" name="Bildplatzhalter 8">
            <a:extLst>
              <a:ext uri="{FF2B5EF4-FFF2-40B4-BE49-F238E27FC236}">
                <a16:creationId xmlns:a16="http://schemas.microsoft.com/office/drawing/2014/main" id="{96292B39-A693-017B-3BB6-8FD4F197FD0B}"/>
              </a:ext>
            </a:extLst>
          </p:cNvPr>
          <p:cNvPicPr>
            <a:picLocks noGrp="1" noChangeAspect="1"/>
          </p:cNvPicPr>
          <p:nvPr>
            <p:ph type="pic" sz="quarter" idx="19"/>
          </p:nvPr>
        </p:nvPicPr>
        <p:blipFill>
          <a:blip r:embed="rId2"/>
          <a:srcRect l="2378" r="2378"/>
          <a:stretch>
            <a:fillRect/>
          </a:stretch>
        </p:blipFill>
        <p:spPr/>
      </p:pic>
      <p:sp>
        <p:nvSpPr>
          <p:cNvPr id="4" name="Textplatzhalter 3">
            <a:extLst>
              <a:ext uri="{FF2B5EF4-FFF2-40B4-BE49-F238E27FC236}">
                <a16:creationId xmlns:a16="http://schemas.microsoft.com/office/drawing/2014/main" id="{F6821F00-6969-F1D8-1601-A5FFE4599818}"/>
              </a:ext>
            </a:extLst>
          </p:cNvPr>
          <p:cNvSpPr>
            <a:spLocks noGrp="1"/>
          </p:cNvSpPr>
          <p:nvPr>
            <p:ph type="body" sz="quarter" idx="21"/>
          </p:nvPr>
        </p:nvSpPr>
        <p:spPr/>
        <p:txBody>
          <a:bodyPr/>
          <a:lstStyle/>
          <a:p>
            <a:r>
              <a:rPr lang="de-DE"/>
              <a:t>Minimierung von Sicherheitsrisiken</a:t>
            </a:r>
          </a:p>
        </p:txBody>
      </p:sp>
      <p:sp>
        <p:nvSpPr>
          <p:cNvPr id="5" name="Textplatzhalter 4">
            <a:extLst>
              <a:ext uri="{FF2B5EF4-FFF2-40B4-BE49-F238E27FC236}">
                <a16:creationId xmlns:a16="http://schemas.microsoft.com/office/drawing/2014/main" id="{35FD67CC-DC22-D649-B8FA-3A0FF93AF151}"/>
              </a:ext>
            </a:extLst>
          </p:cNvPr>
          <p:cNvSpPr>
            <a:spLocks noGrp="1"/>
          </p:cNvSpPr>
          <p:nvPr>
            <p:ph type="body" sz="quarter" idx="17"/>
          </p:nvPr>
        </p:nvSpPr>
        <p:spPr/>
        <p:txBody>
          <a:bodyPr/>
          <a:lstStyle/>
          <a:p>
            <a:r>
              <a:rPr lang="de-DE"/>
              <a:t>Windows LAPS reduziert Sicherheitsrisiken, indem es sicherstellt, dass Administratorpasswörter regelmäßig geändert und sicher gespeichert werden. Dies erschwert es Angreifern, Zugang zu Systemen zu erlangen und spätere Bewegungen innerhalb des Netzwerks durchzuführen.</a:t>
            </a:r>
          </a:p>
        </p:txBody>
      </p:sp>
      <p:sp>
        <p:nvSpPr>
          <p:cNvPr id="6" name="Textplatzhalter 5">
            <a:extLst>
              <a:ext uri="{FF2B5EF4-FFF2-40B4-BE49-F238E27FC236}">
                <a16:creationId xmlns:a16="http://schemas.microsoft.com/office/drawing/2014/main" id="{0414CCA9-BD8D-BA38-2287-30BE9E9D0BDF}"/>
              </a:ext>
            </a:extLst>
          </p:cNvPr>
          <p:cNvSpPr>
            <a:spLocks noGrp="1"/>
          </p:cNvSpPr>
          <p:nvPr>
            <p:ph type="body" sz="quarter" idx="18"/>
          </p:nvPr>
        </p:nvSpPr>
        <p:spPr/>
        <p:txBody>
          <a:bodyPr/>
          <a:lstStyle/>
          <a:p>
            <a:r>
              <a:rPr lang="de-DE"/>
              <a:t>Die automatische Erstellung einzigartiger Passwörter für jedes Gerät verhindert die Wiederverwendung von Passwörtern und die damit verbundenen Risiken, dass mehrere Systeme mit denselben Anmeldeinformationen kompromittiert werden.</a:t>
            </a:r>
          </a:p>
        </p:txBody>
      </p:sp>
      <p:sp>
        <p:nvSpPr>
          <p:cNvPr id="7" name="Textplatzhalter 6">
            <a:extLst>
              <a:ext uri="{FF2B5EF4-FFF2-40B4-BE49-F238E27FC236}">
                <a16:creationId xmlns:a16="http://schemas.microsoft.com/office/drawing/2014/main" id="{A4A652BD-8B82-EB27-010B-3D57FEC68206}"/>
              </a:ext>
            </a:extLst>
          </p:cNvPr>
          <p:cNvSpPr>
            <a:spLocks noGrp="1"/>
          </p:cNvSpPr>
          <p:nvPr>
            <p:ph type="body" sz="quarter" idx="20"/>
          </p:nvPr>
        </p:nvSpPr>
        <p:spPr/>
        <p:txBody>
          <a:bodyPr/>
          <a:lstStyle/>
          <a:p>
            <a:r>
              <a:rPr lang="de-DE"/>
              <a:t>Photos provided by Unsplash</a:t>
            </a:r>
          </a:p>
        </p:txBody>
      </p:sp>
      <p:sp>
        <p:nvSpPr>
          <p:cNvPr id="8" name="Textplatzhalter 7">
            <a:extLst>
              <a:ext uri="{FF2B5EF4-FFF2-40B4-BE49-F238E27FC236}">
                <a16:creationId xmlns:a16="http://schemas.microsoft.com/office/drawing/2014/main" id="{5C3E81CF-B6B1-AD73-1C81-087FEB761D60}"/>
              </a:ext>
            </a:extLst>
          </p:cNvPr>
          <p:cNvSpPr>
            <a:spLocks noGrp="1"/>
          </p:cNvSpPr>
          <p:nvPr>
            <p:ph type="body" sz="quarter" idx="22"/>
          </p:nvPr>
        </p:nvSpPr>
        <p:spPr/>
        <p:txBody>
          <a:bodyPr/>
          <a:lstStyle/>
          <a:p>
            <a:r>
              <a:rPr lang="de-DE"/>
              <a:t>Vermeidung von Passwort-Wiederverwendung</a:t>
            </a:r>
          </a:p>
        </p:txBody>
      </p:sp>
    </p:spTree>
    <p:extLst>
      <p:ext uri="{BB962C8B-B14F-4D97-AF65-F5344CB8AC3E}">
        <p14:creationId xmlns:p14="http://schemas.microsoft.com/office/powerpoint/2010/main" val="1609958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Kriterium</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Traditionelle Methoden</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Windows LAPS</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Passwortverwaltung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Manuell, fehleranfällig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Automatisiert, fehlerfrei</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Sicherheit</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Häufig ungesicherte Speicherung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Gespeichert in AD, sicher</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Zugriffskontrolle</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Schwierig zu überwachen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Einfach, über AD kontrollierbar</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Wiederherstellung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Langsam, zeitaufwendig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Schnell, über UI oder Powershell</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800">
                <a:latin typeface="Poppins"/>
                <a:cs typeface="Poppins"/>
              </a:rPr>
              <a:t>Benutzerfreundlichkeit</a:t>
            </a:r>
            <a:endParaRPr lang="en-US" sz="4800" dirty="0">
              <a:latin typeface="Poppins"/>
              <a:cs typeface="Poppins"/>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3529238910"/>
              </p:ext>
            </p:extLst>
          </p:nvPr>
        </p:nvGraphicFramePr>
        <p:xfrm>
          <a:off x="1524000" y="1917700"/>
          <a:ext cx="1816100" cy="1816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3727133371"/>
              </p:ext>
            </p:extLst>
          </p:nvPr>
        </p:nvGraphicFramePr>
        <p:xfrm>
          <a:off x="5219700" y="1917700"/>
          <a:ext cx="1816100" cy="1816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2220288418"/>
              </p:ext>
            </p:extLst>
          </p:nvPr>
        </p:nvGraphicFramePr>
        <p:xfrm>
          <a:off x="8826500" y="1917700"/>
          <a:ext cx="1816100" cy="1816100"/>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feld 4">
            <a:extLst>
              <a:ext uri="{FF2B5EF4-FFF2-40B4-BE49-F238E27FC236}">
                <a16:creationId xmlns:a16="http://schemas.microsoft.com/office/drawing/2014/main" id="{14A4172B-C83F-4CB3-A643-752087EE1534}"/>
              </a:ext>
            </a:extLst>
          </p:cNvPr>
          <p:cNvSpPr txBox="1"/>
          <p:nvPr/>
        </p:nvSpPr>
        <p:spPr>
          <a:xfrm>
            <a:off x="914400" y="723900"/>
            <a:ext cx="10439400" cy="1320800"/>
          </a:xfrm>
          <a:prstGeom prst="rect">
            <a:avLst/>
          </a:prstGeom>
          <a:noFill/>
        </p:spPr>
        <p:txBody>
          <a:bodyPr vertOverflow="overflow" vert="horz" wrap="square" rtlCol="0" anchor="t" anchorCtr="0">
            <a:spAutoFit/>
          </a:bodyPr>
          <a:lstStyle/>
          <a:p>
            <a:r>
              <a:rPr lang="de-DE" sz="4800">
                <a:latin typeface="Poppins"/>
                <a:cs typeface="Poppins"/>
              </a:rPr>
              <a:t>Kosteneffizienz</a:t>
            </a:r>
          </a:p>
        </p:txBody>
      </p:sp>
      <p:sp>
        <p:nvSpPr>
          <p:cNvPr id="6" name="Textfeld 5">
            <a:extLst>
              <a:ext uri="{FF2B5EF4-FFF2-40B4-BE49-F238E27FC236}">
                <a16:creationId xmlns:a16="http://schemas.microsoft.com/office/drawing/2014/main" id="{6B5B4651-71B7-43A5-A4DC-E672DA2273EA}"/>
              </a:ext>
            </a:extLst>
          </p:cNvPr>
          <p:cNvSpPr txBox="1"/>
          <p:nvPr/>
        </p:nvSpPr>
        <p:spPr>
          <a:xfrm>
            <a:off x="1968500" y="2603500"/>
            <a:ext cx="914400" cy="457200"/>
          </a:xfrm>
          <a:prstGeom prst="rect">
            <a:avLst/>
          </a:prstGeom>
          <a:noFill/>
        </p:spPr>
        <p:txBody>
          <a:bodyPr vertOverflow="overflow" vert="horz" wrap="square" rtlCol="0" anchor="ctr" anchorCtr="1">
            <a:spAutoFit/>
          </a:bodyPr>
          <a:lstStyle/>
          <a:p>
            <a:pPr algn="ctr"/>
            <a:r>
              <a:rPr lang="de-DE" sz="2400">
                <a:latin typeface="Poppins"/>
                <a:cs typeface="Poppins"/>
              </a:rPr>
              <a:t>40%</a:t>
            </a:r>
          </a:p>
        </p:txBody>
      </p:sp>
      <p:sp>
        <p:nvSpPr>
          <p:cNvPr id="7" name="Textfeld 6">
            <a:extLst>
              <a:ext uri="{FF2B5EF4-FFF2-40B4-BE49-F238E27FC236}">
                <a16:creationId xmlns:a16="http://schemas.microsoft.com/office/drawing/2014/main" id="{21AD01D7-C68B-4E9C-A743-2EA2050FEA0C}"/>
              </a:ext>
            </a:extLst>
          </p:cNvPr>
          <p:cNvSpPr txBox="1"/>
          <p:nvPr/>
        </p:nvSpPr>
        <p:spPr>
          <a:xfrm>
            <a:off x="5664200" y="2590800"/>
            <a:ext cx="914400" cy="457200"/>
          </a:xfrm>
          <a:prstGeom prst="rect">
            <a:avLst/>
          </a:prstGeom>
          <a:noFill/>
        </p:spPr>
        <p:txBody>
          <a:bodyPr vertOverflow="overflow" vert="horz" wrap="square" rtlCol="0" anchor="ctr" anchorCtr="1">
            <a:spAutoFit/>
          </a:bodyPr>
          <a:lstStyle/>
          <a:p>
            <a:pPr algn="ctr"/>
            <a:r>
              <a:rPr lang="de-DE" sz="2400">
                <a:latin typeface="Poppins"/>
                <a:cs typeface="Poppins"/>
              </a:rPr>
              <a:t>30%</a:t>
            </a:r>
          </a:p>
        </p:txBody>
      </p:sp>
      <p:sp>
        <p:nvSpPr>
          <p:cNvPr id="8" name="Textfeld 7">
            <a:extLst>
              <a:ext uri="{FF2B5EF4-FFF2-40B4-BE49-F238E27FC236}">
                <a16:creationId xmlns:a16="http://schemas.microsoft.com/office/drawing/2014/main" id="{27142B50-4513-49CE-A891-1C37EA7DB708}"/>
              </a:ext>
            </a:extLst>
          </p:cNvPr>
          <p:cNvSpPr txBox="1"/>
          <p:nvPr/>
        </p:nvSpPr>
        <p:spPr>
          <a:xfrm>
            <a:off x="9271000" y="2603500"/>
            <a:ext cx="914400" cy="457200"/>
          </a:xfrm>
          <a:prstGeom prst="rect">
            <a:avLst/>
          </a:prstGeom>
          <a:noFill/>
        </p:spPr>
        <p:txBody>
          <a:bodyPr vertOverflow="overflow" vert="horz" wrap="square" rtlCol="0" anchor="ctr" anchorCtr="1">
            <a:spAutoFit/>
          </a:bodyPr>
          <a:lstStyle/>
          <a:p>
            <a:pPr algn="ctr"/>
            <a:r>
              <a:rPr lang="de-DE" sz="2400">
                <a:latin typeface="Poppins"/>
                <a:cs typeface="Poppins"/>
              </a:rPr>
              <a:t>30%</a:t>
            </a:r>
          </a:p>
        </p:txBody>
      </p:sp>
      <p:sp>
        <p:nvSpPr>
          <p:cNvPr id="9" name="Textfeld 8">
            <a:extLst>
              <a:ext uri="{FF2B5EF4-FFF2-40B4-BE49-F238E27FC236}">
                <a16:creationId xmlns:a16="http://schemas.microsoft.com/office/drawing/2014/main" id="{1A186215-33D0-48D0-8F21-409459F80B0A}"/>
              </a:ext>
            </a:extLst>
          </p:cNvPr>
          <p:cNvSpPr txBox="1"/>
          <p:nvPr/>
        </p:nvSpPr>
        <p:spPr>
          <a:xfrm>
            <a:off x="914400" y="3810000"/>
            <a:ext cx="3060700" cy="736600"/>
          </a:xfrm>
          <a:prstGeom prst="rect">
            <a:avLst/>
          </a:prstGeom>
          <a:noFill/>
        </p:spPr>
        <p:txBody>
          <a:bodyPr vertOverflow="overflow" vert="horz" wrap="square" rtlCol="0" anchor="b" anchorCtr="1">
            <a:spAutoFit/>
          </a:bodyPr>
          <a:lstStyle/>
          <a:p>
            <a:pPr algn="ctr"/>
            <a:r>
              <a:rPr lang="de-DE" sz="2200" b="1"/>
              <a:t>Reduzierte Verwaltungskosten</a:t>
            </a:r>
          </a:p>
        </p:txBody>
      </p:sp>
      <p:sp>
        <p:nvSpPr>
          <p:cNvPr id="10" name="Textfeld 9">
            <a:extLst>
              <a:ext uri="{FF2B5EF4-FFF2-40B4-BE49-F238E27FC236}">
                <a16:creationId xmlns:a16="http://schemas.microsoft.com/office/drawing/2014/main" id="{8062E0D4-6C51-4D68-9D15-28F598F2A638}"/>
              </a:ext>
            </a:extLst>
          </p:cNvPr>
          <p:cNvSpPr txBox="1"/>
          <p:nvPr/>
        </p:nvSpPr>
        <p:spPr>
          <a:xfrm>
            <a:off x="914400" y="4622800"/>
            <a:ext cx="3060700" cy="1320800"/>
          </a:xfrm>
          <a:prstGeom prst="rect">
            <a:avLst/>
          </a:prstGeom>
          <a:noFill/>
        </p:spPr>
        <p:txBody>
          <a:bodyPr vertOverflow="overflow" vert="horz" wrap="square" rtlCol="0" anchor="t">
            <a:spAutoFit/>
          </a:bodyPr>
          <a:lstStyle/>
          <a:p>
            <a:pPr algn="ctr"/>
            <a:r>
              <a:rPr lang="de-DE" sz="1600">
                <a:solidFill>
                  <a:srgbClr val="595959"/>
                </a:solidFill>
                <a:latin typeface="Calibri"/>
                <a:ea typeface="Calibri"/>
                <a:cs typeface="Calibri"/>
              </a:rPr>
              <a:t>Durch die Automatisierung von Passwortverwaltung und -aktualisierung können die Verwaltungskosten um bis zu 40% gesenkt werden. Dies reduziert die Notwendigkeit manueller Eingaben und Überwachungen.</a:t>
            </a:r>
          </a:p>
        </p:txBody>
      </p:sp>
      <p:sp>
        <p:nvSpPr>
          <p:cNvPr id="11" name="Textfeld 10">
            <a:extLst>
              <a:ext uri="{FF2B5EF4-FFF2-40B4-BE49-F238E27FC236}">
                <a16:creationId xmlns:a16="http://schemas.microsoft.com/office/drawing/2014/main" id="{A11B4277-9217-48A5-BDCC-CE962F05AC8C}"/>
              </a:ext>
            </a:extLst>
          </p:cNvPr>
          <p:cNvSpPr txBox="1"/>
          <p:nvPr/>
        </p:nvSpPr>
        <p:spPr>
          <a:xfrm>
            <a:off x="4559300" y="3822700"/>
            <a:ext cx="3060700" cy="736600"/>
          </a:xfrm>
          <a:prstGeom prst="rect">
            <a:avLst/>
          </a:prstGeom>
          <a:noFill/>
        </p:spPr>
        <p:txBody>
          <a:bodyPr vertOverflow="overflow" vert="horz" wrap="square" rtlCol="0" anchor="b" anchorCtr="1">
            <a:spAutoFit/>
          </a:bodyPr>
          <a:lstStyle/>
          <a:p>
            <a:pPr algn="ctr"/>
            <a:r>
              <a:rPr lang="de-DE" sz="2200" b="1"/>
              <a:t>Erhöhte Sicherheit</a:t>
            </a:r>
          </a:p>
        </p:txBody>
      </p:sp>
      <p:sp>
        <p:nvSpPr>
          <p:cNvPr id="12" name="Textfeld 11">
            <a:extLst>
              <a:ext uri="{FF2B5EF4-FFF2-40B4-BE49-F238E27FC236}">
                <a16:creationId xmlns:a16="http://schemas.microsoft.com/office/drawing/2014/main" id="{0CC0BA32-EB64-4F8C-BF58-547FE50B0C11}"/>
              </a:ext>
            </a:extLst>
          </p:cNvPr>
          <p:cNvSpPr txBox="1"/>
          <p:nvPr/>
        </p:nvSpPr>
        <p:spPr>
          <a:xfrm>
            <a:off x="4559300" y="4610100"/>
            <a:ext cx="3060700" cy="1320800"/>
          </a:xfrm>
          <a:prstGeom prst="rect">
            <a:avLst/>
          </a:prstGeom>
          <a:noFill/>
        </p:spPr>
        <p:txBody>
          <a:bodyPr vertOverflow="overflow" vert="horz" wrap="square" rtlCol="0" anchor="t">
            <a:spAutoFit/>
          </a:bodyPr>
          <a:lstStyle/>
          <a:p>
            <a:pPr algn="ctr"/>
            <a:r>
              <a:rPr lang="de-DE" sz="1600">
                <a:solidFill>
                  <a:srgbClr val="595959"/>
                </a:solidFill>
                <a:latin typeface="Calibri"/>
                <a:ea typeface="Calibri"/>
                <a:cs typeface="Calibri"/>
              </a:rPr>
              <a:t>Sicherheitsvorfälle können zu erheblichen Kosten führen, einschließlich Datenverlust und Betriebsunterbrechungen. LAPS kann die Häufigkeit solcher Vorfälle um bis zu 30% reduzieren, was zu Kosteneinsparungen führt.</a:t>
            </a:r>
          </a:p>
        </p:txBody>
      </p:sp>
      <p:sp>
        <p:nvSpPr>
          <p:cNvPr id="13" name="Textfeld 12">
            <a:extLst>
              <a:ext uri="{FF2B5EF4-FFF2-40B4-BE49-F238E27FC236}">
                <a16:creationId xmlns:a16="http://schemas.microsoft.com/office/drawing/2014/main" id="{674E467C-88B2-4AF7-AF96-8F8AA7FF9B0C}"/>
              </a:ext>
            </a:extLst>
          </p:cNvPr>
          <p:cNvSpPr txBox="1"/>
          <p:nvPr/>
        </p:nvSpPr>
        <p:spPr>
          <a:xfrm>
            <a:off x="8204200" y="3810000"/>
            <a:ext cx="3060700" cy="736600"/>
          </a:xfrm>
          <a:prstGeom prst="rect">
            <a:avLst/>
          </a:prstGeom>
          <a:noFill/>
        </p:spPr>
        <p:txBody>
          <a:bodyPr vertOverflow="overflow" vert="horz" wrap="square" rtlCol="0" anchor="b" anchorCtr="1">
            <a:spAutoFit/>
          </a:bodyPr>
          <a:lstStyle/>
          <a:p>
            <a:pPr algn="ctr"/>
            <a:r>
              <a:rPr lang="de-DE" sz="2200" b="1"/>
              <a:t>Produktivität</a:t>
            </a:r>
          </a:p>
        </p:txBody>
      </p:sp>
      <p:sp>
        <p:nvSpPr>
          <p:cNvPr id="14" name="Textfeld 13">
            <a:extLst>
              <a:ext uri="{FF2B5EF4-FFF2-40B4-BE49-F238E27FC236}">
                <a16:creationId xmlns:a16="http://schemas.microsoft.com/office/drawing/2014/main" id="{DC7FC43E-EDF9-4DEE-9C6E-093485695068}"/>
              </a:ext>
            </a:extLst>
          </p:cNvPr>
          <p:cNvSpPr txBox="1"/>
          <p:nvPr/>
        </p:nvSpPr>
        <p:spPr>
          <a:xfrm>
            <a:off x="8204200" y="4610100"/>
            <a:ext cx="3060700" cy="1320800"/>
          </a:xfrm>
          <a:prstGeom prst="rect">
            <a:avLst/>
          </a:prstGeom>
          <a:noFill/>
        </p:spPr>
        <p:txBody>
          <a:bodyPr vertOverflow="overflow" vert="horz" wrap="square" rtlCol="0" anchor="t">
            <a:spAutoFit/>
          </a:bodyPr>
          <a:lstStyle/>
          <a:p>
            <a:pPr algn="ctr"/>
            <a:r>
              <a:rPr lang="de-DE" sz="1600">
                <a:solidFill>
                  <a:srgbClr val="595959"/>
                </a:solidFill>
                <a:latin typeface="Calibri"/>
                <a:ea typeface="Calibri"/>
                <a:cs typeface="Calibri"/>
              </a:rPr>
              <a:t>Durch die Verringerung des manuellen Aufwands bei der Passwortverwaltung kann die Produktivität um bis zu 30% gesteigert werden. Dies lässt IT-Personal mehr Zeit für andere kritische Aufgaben.</a:t>
            </a:r>
          </a:p>
        </p:txBody>
      </p:sp>
    </p:spTree>
    <p:extLst>
      <p:ext uri="{BB962C8B-B14F-4D97-AF65-F5344CB8AC3E}">
        <p14:creationId xmlns:p14="http://schemas.microsoft.com/office/powerpoint/2010/main" val="1981977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E7287-7219-4503-BEDF-E3B86C1D2132}"/>
              </a:ext>
            </a:extLst>
          </p:cNvPr>
          <p:cNvSpPr>
            <a:spLocks noGrp="1"/>
          </p:cNvSpPr>
          <p:nvPr>
            <p:ph type="title"/>
          </p:nvPr>
        </p:nvSpPr>
        <p:spPr/>
        <p:txBody>
          <a:bodyPr/>
          <a:lstStyle/>
          <a:p>
            <a:r>
              <a:rPr lang="de-DE"/>
              <a:t>Implementierungsprozess</a:t>
            </a:r>
          </a:p>
        </p:txBody>
      </p:sp>
      <p:sp>
        <p:nvSpPr>
          <p:cNvPr id="3" name="Textplatzhalter 2">
            <a:extLst>
              <a:ext uri="{FF2B5EF4-FFF2-40B4-BE49-F238E27FC236}">
                <a16:creationId xmlns:a16="http://schemas.microsoft.com/office/drawing/2014/main" id="{6C8AC1B1-2260-35FA-A5E3-CBB5E1BA5375}"/>
              </a:ext>
            </a:extLst>
          </p:cNvPr>
          <p:cNvSpPr>
            <a:spLocks noGrp="1"/>
          </p:cNvSpPr>
          <p:nvPr>
            <p:ph type="body" sz="quarter" idx="13"/>
          </p:nvPr>
        </p:nvSpPr>
        <p:spPr/>
        <p:txBody>
          <a:bodyPr/>
          <a:lstStyle/>
          <a:p>
            <a:r>
              <a:rPr lang="de-DE"/>
              <a:t>Vorbereitung</a:t>
            </a:r>
          </a:p>
        </p:txBody>
      </p:sp>
      <p:sp>
        <p:nvSpPr>
          <p:cNvPr id="4" name="Textplatzhalter 3">
            <a:extLst>
              <a:ext uri="{FF2B5EF4-FFF2-40B4-BE49-F238E27FC236}">
                <a16:creationId xmlns:a16="http://schemas.microsoft.com/office/drawing/2014/main" id="{4A836FF4-AE67-2000-F9CC-D48B9CB4F64A}"/>
              </a:ext>
            </a:extLst>
          </p:cNvPr>
          <p:cNvSpPr>
            <a:spLocks noGrp="1"/>
          </p:cNvSpPr>
          <p:nvPr>
            <p:ph type="body" sz="quarter" idx="14"/>
          </p:nvPr>
        </p:nvSpPr>
        <p:spPr/>
        <p:txBody>
          <a:bodyPr/>
          <a:lstStyle/>
          <a:p>
            <a:r>
              <a:rPr lang="de-DE"/>
              <a:t>Durchführung</a:t>
            </a:r>
          </a:p>
        </p:txBody>
      </p:sp>
      <p:sp>
        <p:nvSpPr>
          <p:cNvPr id="5" name="Textplatzhalter 4">
            <a:extLst>
              <a:ext uri="{FF2B5EF4-FFF2-40B4-BE49-F238E27FC236}">
                <a16:creationId xmlns:a16="http://schemas.microsoft.com/office/drawing/2014/main" id="{9B2E316B-94E1-8E88-AC19-9D64717F5E3F}"/>
              </a:ext>
            </a:extLst>
          </p:cNvPr>
          <p:cNvSpPr>
            <a:spLocks noGrp="1"/>
          </p:cNvSpPr>
          <p:nvPr>
            <p:ph type="body" sz="quarter" idx="16"/>
          </p:nvPr>
        </p:nvSpPr>
        <p:spPr/>
        <p:txBody>
          <a:bodyPr/>
          <a:lstStyle/>
          <a:p>
            <a:r>
              <a:rPr lang="de-DE"/>
              <a:t>Die Implementierung von Windows LAPS beginnt mit der Vorbereitung der Umgebung. Dazu gehört die Installation der LAPS-Software, die Konfiguration in Active Directory und die Sicherstellung, dass alle Geräte die notwendigen Systemeinstellungen aufweisen.</a:t>
            </a:r>
          </a:p>
        </p:txBody>
      </p:sp>
      <p:sp>
        <p:nvSpPr>
          <p:cNvPr id="6" name="Textplatzhalter 5">
            <a:extLst>
              <a:ext uri="{FF2B5EF4-FFF2-40B4-BE49-F238E27FC236}">
                <a16:creationId xmlns:a16="http://schemas.microsoft.com/office/drawing/2014/main" id="{41D0BC3C-E58A-D95D-25A6-5BC63B81B3DA}"/>
              </a:ext>
            </a:extLst>
          </p:cNvPr>
          <p:cNvSpPr>
            <a:spLocks noGrp="1"/>
          </p:cNvSpPr>
          <p:nvPr>
            <p:ph type="body" sz="quarter" idx="17"/>
          </p:nvPr>
        </p:nvSpPr>
        <p:spPr/>
        <p:txBody>
          <a:bodyPr/>
          <a:lstStyle/>
          <a:p>
            <a:r>
              <a:rPr lang="de-DE"/>
              <a:t>Nach der Vorbereitung folgt die eigentliche Implementierung. Dies umfasst das Ausrollen der LAPS-Software auf den jeweiligen Geräten, die Initialisierung von Passwörtern und die Überwachung des Systems für eventuelle Anpassungen oder Fehlermeldungen.</a:t>
            </a:r>
          </a:p>
        </p:txBody>
      </p:sp>
      <p:pic>
        <p:nvPicPr>
          <p:cNvPr id="9" name="Bildplatzhalter 8">
            <a:extLst>
              <a:ext uri="{FF2B5EF4-FFF2-40B4-BE49-F238E27FC236}">
                <a16:creationId xmlns:a16="http://schemas.microsoft.com/office/drawing/2014/main" id="{22443A87-7FDF-EB7E-C387-0D35B4CB168A}"/>
              </a:ext>
            </a:extLst>
          </p:cNvPr>
          <p:cNvPicPr>
            <a:picLocks noGrp="1" noChangeAspect="1"/>
          </p:cNvPicPr>
          <p:nvPr>
            <p:ph type="pic" sz="quarter" idx="19"/>
          </p:nvPr>
        </p:nvPicPr>
        <p:blipFill>
          <a:blip r:embed="rId2"/>
          <a:srcRect l="9028" r="9028"/>
          <a:stretch>
            <a:fillRect/>
          </a:stretch>
        </p:blipFill>
        <p:spPr/>
      </p:pic>
      <p:sp>
        <p:nvSpPr>
          <p:cNvPr id="8" name="Textplatzhalter 7">
            <a:extLst>
              <a:ext uri="{FF2B5EF4-FFF2-40B4-BE49-F238E27FC236}">
                <a16:creationId xmlns:a16="http://schemas.microsoft.com/office/drawing/2014/main" id="{D71E2537-6489-2E9C-33CB-998022F1FCF3}"/>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957284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Best Practice</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Beschreibung</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Regelmäßige Überprüfung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Stellen Sie sicher, dass Passwörter regelmäßig überprüft und aktualisiert werden.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Richtlinien einhalten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Halten Sie sich an die Sicherheitsrichtlinien Ihrer Organisation zur Passwortverwaltung.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Schulung der Mitarbeiter</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Schulen Sie Ihre IT-Mitarbeiter im Umgang mit LAPS und den Best Practices zur Passwortsicherheit.</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Überwachung und Berichte</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Verwenden Sie Überwachungs- und Berichtswerkzeuge, um die Leistung und Sicherheit von LAPS zu gewährleisten.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800">
                <a:latin typeface="Poppins"/>
                <a:cs typeface="Poppins"/>
              </a:rPr>
              <a:t>Best Practices</a:t>
            </a:r>
            <a:endParaRPr lang="en-US" sz="4800" dirty="0">
              <a:latin typeface="Poppins"/>
              <a:cs typeface="Poppins"/>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3547521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E0261-C593-2329-B245-682727DFB1E8}"/>
              </a:ext>
            </a:extLst>
          </p:cNvPr>
          <p:cNvSpPr>
            <a:spLocks noGrp="1"/>
          </p:cNvSpPr>
          <p:nvPr>
            <p:ph type="title"/>
          </p:nvPr>
        </p:nvSpPr>
        <p:spPr/>
        <p:txBody>
          <a:bodyPr/>
          <a:lstStyle/>
          <a:p>
            <a:r>
              <a:rPr lang="de-DE"/>
              <a:t>Fallstudien</a:t>
            </a:r>
          </a:p>
        </p:txBody>
      </p:sp>
      <p:sp>
        <p:nvSpPr>
          <p:cNvPr id="3" name="Textplatzhalter 2">
            <a:extLst>
              <a:ext uri="{FF2B5EF4-FFF2-40B4-BE49-F238E27FC236}">
                <a16:creationId xmlns:a16="http://schemas.microsoft.com/office/drawing/2014/main" id="{0BC281CF-C76B-4E86-0FB9-CF1F99F08D23}"/>
              </a:ext>
            </a:extLst>
          </p:cNvPr>
          <p:cNvSpPr>
            <a:spLocks noGrp="1"/>
          </p:cNvSpPr>
          <p:nvPr>
            <p:ph type="body" sz="quarter" idx="13"/>
          </p:nvPr>
        </p:nvSpPr>
        <p:spPr/>
        <p:txBody>
          <a:bodyPr/>
          <a:lstStyle/>
          <a:p>
            <a:r>
              <a:rPr lang="de-DE"/>
              <a:t>Erfolgsstorys von Unternehmen</a:t>
            </a:r>
          </a:p>
        </p:txBody>
      </p:sp>
      <p:sp>
        <p:nvSpPr>
          <p:cNvPr id="4" name="Textplatzhalter 3">
            <a:extLst>
              <a:ext uri="{FF2B5EF4-FFF2-40B4-BE49-F238E27FC236}">
                <a16:creationId xmlns:a16="http://schemas.microsoft.com/office/drawing/2014/main" id="{43EC920A-50A6-A9DD-D065-02C30674D71B}"/>
              </a:ext>
            </a:extLst>
          </p:cNvPr>
          <p:cNvSpPr>
            <a:spLocks noGrp="1"/>
          </p:cNvSpPr>
          <p:nvPr>
            <p:ph type="body" sz="quarter" idx="16"/>
          </p:nvPr>
        </p:nvSpPr>
        <p:spPr/>
        <p:txBody>
          <a:bodyPr/>
          <a:lstStyle/>
          <a:p>
            <a:r>
              <a:rPr lang="de-DE"/>
              <a:t>Mehrere Unternehmen haben erfolgreich Windows LAPS implementiert und dabei erhebliche Sicherheits- und Verwaltungsvorteile erzielt. Ein Beispiel ist ein globales Finanzinstitut, das durch die Nutzung von LAPS seine Passwortverwaltungszeit um 50% reduzieren konnte und gleichzeitig die Sicherheit seiner IT-Infrastruktur verbesserte.</a:t>
            </a:r>
          </a:p>
        </p:txBody>
      </p:sp>
      <p:pic>
        <p:nvPicPr>
          <p:cNvPr id="7" name="Bildplatzhalter 6">
            <a:extLst>
              <a:ext uri="{FF2B5EF4-FFF2-40B4-BE49-F238E27FC236}">
                <a16:creationId xmlns:a16="http://schemas.microsoft.com/office/drawing/2014/main" id="{E0037433-8DCC-1E96-0836-1BED1A33A4E0}"/>
              </a:ext>
            </a:extLst>
          </p:cNvPr>
          <p:cNvPicPr>
            <a:picLocks noGrp="1" noChangeAspect="1"/>
          </p:cNvPicPr>
          <p:nvPr>
            <p:ph type="pic" sz="quarter" idx="19"/>
          </p:nvPr>
        </p:nvPicPr>
        <p:blipFill>
          <a:blip r:embed="rId2"/>
          <a:srcRect l="6357" r="6357"/>
          <a:stretch>
            <a:fillRect/>
          </a:stretch>
        </p:blipFill>
        <p:spPr/>
      </p:pic>
      <p:sp>
        <p:nvSpPr>
          <p:cNvPr id="6" name="Textplatzhalter 5">
            <a:extLst>
              <a:ext uri="{FF2B5EF4-FFF2-40B4-BE49-F238E27FC236}">
                <a16:creationId xmlns:a16="http://schemas.microsoft.com/office/drawing/2014/main" id="{905F6047-E2E3-1F67-857D-9F5BC375DBB4}"/>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321906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24168-611E-1F1C-51D1-8A18B5F191C0}"/>
              </a:ext>
            </a:extLst>
          </p:cNvPr>
          <p:cNvSpPr>
            <a:spLocks noGrp="1"/>
          </p:cNvSpPr>
          <p:nvPr>
            <p:ph type="title"/>
          </p:nvPr>
        </p:nvSpPr>
        <p:spPr/>
        <p:txBody>
          <a:bodyPr/>
          <a:lstStyle/>
          <a:p>
            <a:r>
              <a:rPr lang="de-DE"/>
              <a:t>Zusammenfassung und Q&amp;A</a:t>
            </a:r>
          </a:p>
        </p:txBody>
      </p:sp>
      <p:sp>
        <p:nvSpPr>
          <p:cNvPr id="3" name="Textplatzhalter 2">
            <a:extLst>
              <a:ext uri="{FF2B5EF4-FFF2-40B4-BE49-F238E27FC236}">
                <a16:creationId xmlns:a16="http://schemas.microsoft.com/office/drawing/2014/main" id="{615E261E-5E32-3E10-4737-DDB8CB1463C5}"/>
              </a:ext>
            </a:extLst>
          </p:cNvPr>
          <p:cNvSpPr>
            <a:spLocks noGrp="1"/>
          </p:cNvSpPr>
          <p:nvPr>
            <p:ph type="body" sz="quarter" idx="13"/>
          </p:nvPr>
        </p:nvSpPr>
        <p:spPr/>
        <p:txBody>
          <a:bodyPr/>
          <a:lstStyle/>
          <a:p>
            <a:r>
              <a:rPr lang="de-DE"/>
              <a:t>Schlüsselargumente und Q&amp;A</a:t>
            </a:r>
          </a:p>
        </p:txBody>
      </p:sp>
      <p:sp>
        <p:nvSpPr>
          <p:cNvPr id="4" name="Textplatzhalter 3">
            <a:extLst>
              <a:ext uri="{FF2B5EF4-FFF2-40B4-BE49-F238E27FC236}">
                <a16:creationId xmlns:a16="http://schemas.microsoft.com/office/drawing/2014/main" id="{E1018B2D-5100-1239-1333-34F7B6006D38}"/>
              </a:ext>
            </a:extLst>
          </p:cNvPr>
          <p:cNvSpPr>
            <a:spLocks noGrp="1"/>
          </p:cNvSpPr>
          <p:nvPr>
            <p:ph type="body" sz="quarter" idx="16"/>
          </p:nvPr>
        </p:nvSpPr>
        <p:spPr/>
        <p:txBody>
          <a:bodyPr/>
          <a:lstStyle/>
          <a:p>
            <a:r>
              <a:rPr lang="de-DE"/>
              <a:t>Die Windows Local Administrator Password Solution bietet erhebliche Vorteile in Bezug auf Sicherheit, Kosteneffizienz und Benutzerfreundlichkeit. Sie ist eine unverzichtbare Werkzeug zur Verwaltung lokaler Administratorpasswörter. Zum Abschluss stehen wir für Fragen zur Verfügung.</a:t>
            </a:r>
          </a:p>
        </p:txBody>
      </p:sp>
      <p:pic>
        <p:nvPicPr>
          <p:cNvPr id="7" name="Bildplatzhalter 6">
            <a:extLst>
              <a:ext uri="{FF2B5EF4-FFF2-40B4-BE49-F238E27FC236}">
                <a16:creationId xmlns:a16="http://schemas.microsoft.com/office/drawing/2014/main" id="{438C19D2-CD9B-F123-A40D-3B0B13789197}"/>
              </a:ext>
            </a:extLst>
          </p:cNvPr>
          <p:cNvPicPr>
            <a:picLocks noGrp="1" noChangeAspect="1"/>
          </p:cNvPicPr>
          <p:nvPr>
            <p:ph type="pic" sz="quarter" idx="19"/>
          </p:nvPr>
        </p:nvPicPr>
        <p:blipFill>
          <a:blip r:embed="rId2"/>
          <a:srcRect l="833" r="833"/>
          <a:stretch>
            <a:fillRect/>
          </a:stretch>
        </p:blipFill>
        <p:spPr/>
      </p:pic>
      <p:sp>
        <p:nvSpPr>
          <p:cNvPr id="6" name="Textplatzhalter 5">
            <a:extLst>
              <a:ext uri="{FF2B5EF4-FFF2-40B4-BE49-F238E27FC236}">
                <a16:creationId xmlns:a16="http://schemas.microsoft.com/office/drawing/2014/main" id="{D8888C02-698C-9D2F-65BE-D6DBD61F68F0}"/>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51447426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rra">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608BD1C-AFC2-4A4D-840E-D28EBBFDB3F1}">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638</Words>
  <Application>Microsoft Office PowerPoint</Application>
  <PresentationFormat>Breitbild</PresentationFormat>
  <Paragraphs>73</Paragraphs>
  <Slides>10</Slides>
  <Notes>3</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10</vt:i4>
      </vt:variant>
    </vt:vector>
  </HeadingPairs>
  <TitlesOfParts>
    <vt:vector size="18" baseType="lpstr">
      <vt:lpstr>Aptos</vt:lpstr>
      <vt:lpstr>Aptos Display</vt:lpstr>
      <vt:lpstr>Arial</vt:lpstr>
      <vt:lpstr>Calibri</vt:lpstr>
      <vt:lpstr>Poppins</vt:lpstr>
      <vt:lpstr>Poppins SemiBold</vt:lpstr>
      <vt:lpstr>Office</vt:lpstr>
      <vt:lpstr>Terra</vt:lpstr>
      <vt:lpstr>Windows Local Administrator Password Solution?</vt:lpstr>
      <vt:lpstr>Einführung in Windows LAPS</vt:lpstr>
      <vt:lpstr>Hauptfunktionen von Windows LAPS</vt:lpstr>
      <vt:lpstr>Vorteile für die Sicherheit</vt:lpstr>
      <vt:lpstr>PowerPoint-Präsentation</vt:lpstr>
      <vt:lpstr>PowerPoint-Präsentation</vt:lpstr>
      <vt:lpstr>Implementierungsprozess</vt:lpstr>
      <vt:lpstr>PowerPoint-Präsentation</vt:lpstr>
      <vt:lpstr>Fallstudien</vt:lpstr>
      <vt:lpstr>Zusammenfassung und 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2024-08-08T09:12:13Z</dcterms:created>
  <dcterms:modified xsi:type="dcterms:W3CDTF">2024-08-08T09:15:26Z</dcterms:modified>
</cp:coreProperties>
</file>